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268" r:id="rId5"/>
    <p:sldId id="328" r:id="rId6"/>
    <p:sldId id="329" r:id="rId7"/>
    <p:sldId id="330" r:id="rId8"/>
    <p:sldId id="342" r:id="rId9"/>
    <p:sldId id="366" r:id="rId10"/>
    <p:sldId id="365" r:id="rId11"/>
    <p:sldId id="331" r:id="rId12"/>
    <p:sldId id="346" r:id="rId13"/>
    <p:sldId id="367" r:id="rId14"/>
    <p:sldId id="332" r:id="rId15"/>
    <p:sldId id="368" r:id="rId16"/>
    <p:sldId id="369" r:id="rId17"/>
    <p:sldId id="333" r:id="rId18"/>
    <p:sldId id="347" r:id="rId19"/>
    <p:sldId id="370" r:id="rId20"/>
    <p:sldId id="375" r:id="rId21"/>
    <p:sldId id="335" r:id="rId22"/>
    <p:sldId id="336" r:id="rId23"/>
    <p:sldId id="351" r:id="rId24"/>
    <p:sldId id="371" r:id="rId25"/>
    <p:sldId id="337" r:id="rId26"/>
    <p:sldId id="338" r:id="rId27"/>
    <p:sldId id="373" r:id="rId28"/>
    <p:sldId id="358" r:id="rId29"/>
    <p:sldId id="372" r:id="rId30"/>
    <p:sldId id="376" r:id="rId31"/>
    <p:sldId id="377" r:id="rId32"/>
    <p:sldId id="408" r:id="rId33"/>
    <p:sldId id="359" r:id="rId34"/>
    <p:sldId id="379" r:id="rId35"/>
    <p:sldId id="384" r:id="rId36"/>
    <p:sldId id="380" r:id="rId37"/>
    <p:sldId id="398" r:id="rId38"/>
    <p:sldId id="381" r:id="rId39"/>
    <p:sldId id="400" r:id="rId40"/>
    <p:sldId id="402" r:id="rId41"/>
    <p:sldId id="401" r:id="rId42"/>
    <p:sldId id="383" r:id="rId43"/>
    <p:sldId id="385" r:id="rId44"/>
    <p:sldId id="361" r:id="rId45"/>
    <p:sldId id="386" r:id="rId46"/>
    <p:sldId id="403" r:id="rId47"/>
    <p:sldId id="405" r:id="rId48"/>
    <p:sldId id="387" r:id="rId49"/>
    <p:sldId id="388" r:id="rId50"/>
    <p:sldId id="389" r:id="rId51"/>
    <p:sldId id="390" r:id="rId52"/>
    <p:sldId id="406" r:id="rId53"/>
    <p:sldId id="407" r:id="rId54"/>
    <p:sldId id="391" r:id="rId55"/>
    <p:sldId id="392" r:id="rId56"/>
    <p:sldId id="393" r:id="rId57"/>
    <p:sldId id="394" r:id="rId58"/>
    <p:sldId id="395" r:id="rId59"/>
    <p:sldId id="396" r:id="rId60"/>
    <p:sldId id="399" r:id="rId61"/>
    <p:sldId id="397" r:id="rId62"/>
    <p:sldId id="339" r:id="rId63"/>
    <p:sldId id="340" r:id="rId64"/>
    <p:sldId id="324" r:id="rId65"/>
    <p:sldId id="364" r:id="rId66"/>
  </p:sldIdLst>
  <p:sldSz cx="12192000" cy="6858000"/>
  <p:notesSz cx="6858000" cy="9144000"/>
  <p:embeddedFontLst>
    <p:embeddedFont>
      <p:font typeface="Cambria Math" panose="02040503050406030204" pitchFamily="18" charset="0"/>
      <p:regular r:id="rId69"/>
    </p:embeddedFont>
    <p:embeddedFont>
      <p:font typeface="Space Grotesk" panose="020B0604020202020204" charset="0"/>
      <p:regular r:id="rId70"/>
      <p:bold r:id="rId71"/>
    </p:embeddedFont>
    <p:embeddedFont>
      <p:font typeface="Space Grotesk Medium" panose="020B0604020202020204" charset="0"/>
      <p:regular r:id="rId72"/>
    </p:embeddedFont>
    <p:embeddedFont>
      <p:font typeface="Space Grotesk SemiBold" panose="020B0604020202020204" charset="0"/>
      <p:regular r:id="rId73"/>
      <p:bold r:id="rId7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05" userDrawn="1">
          <p15:clr>
            <a:srgbClr val="A4A3A4"/>
          </p15:clr>
        </p15:guide>
        <p15:guide id="2" pos="892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FDCBB"/>
    <a:srgbClr val="0038D5"/>
    <a:srgbClr val="F5443A"/>
    <a:srgbClr val="C17250"/>
    <a:srgbClr val="488BC9"/>
    <a:srgbClr val="143355"/>
    <a:srgbClr val="B45C57"/>
    <a:srgbClr val="000062"/>
    <a:srgbClr val="0132CA"/>
    <a:srgbClr val="0138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8" autoAdjust="0"/>
    <p:restoredTop sz="95617"/>
  </p:normalViewPr>
  <p:slideViewPr>
    <p:cSldViewPr snapToGrid="0">
      <p:cViewPr varScale="1">
        <p:scale>
          <a:sx n="43" d="100"/>
          <a:sy n="43" d="100"/>
        </p:scale>
        <p:origin x="816" y="58"/>
      </p:cViewPr>
      <p:guideLst>
        <p:guide orient="horz" pos="4105"/>
        <p:guide pos="89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6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1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2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5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37F7BE8-A6AC-4FC6-9531-683A824596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D6E0EA9-74A9-4634-961B-FC8066E3CF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A579E-3369-4890-AB15-8B9D1B2FE49B}" type="datetimeFigureOut">
              <a:rPr lang="fr-FR" smtClean="0"/>
              <a:t>30/08/2024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0D153B6-6EE1-4817-AA9F-BDEA0631EE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02BBB2-9BDB-45C9-ACBC-D336343EAB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B5873-3E41-4BA2-83E1-39A2856D86B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453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13D7-CFF2-4C1F-92EE-F6110C47348A}" type="datetimeFigureOut">
              <a:rPr lang="fr-FR" smtClean="0"/>
              <a:t>30/08/2024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22844-BA7B-4F2C-924E-04FE047E21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4557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22844-BA7B-4F2C-924E-04FE047E21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91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22844-BA7B-4F2C-924E-04FE047E218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683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22844-BA7B-4F2C-924E-04FE047E218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14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22844-BA7B-4F2C-924E-04FE047E218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6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22844-BA7B-4F2C-924E-04FE047E218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241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22844-BA7B-4F2C-924E-04FE047E218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365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22844-BA7B-4F2C-924E-04FE047E218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0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22844-BA7B-4F2C-924E-04FE047E218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198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22844-BA7B-4F2C-924E-04FE047E218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576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57B210F-A00E-4EF4-A71F-89CED58B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0286" y="1567079"/>
            <a:ext cx="5052742" cy="1658394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EED4890-0883-425C-BA28-4AF1BE697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952" y="4258197"/>
            <a:ext cx="6297706" cy="1325563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rgbClr val="143355"/>
                </a:solidFill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r>
              <a:rPr lang="fr-FR" dirty="0"/>
              <a:t>Modifiez le titre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25EBDB1-63B0-4070-9AA4-4A71235746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988" b="13988"/>
          <a:stretch/>
        </p:blipFill>
        <p:spPr>
          <a:xfrm>
            <a:off x="-3" y="0"/>
            <a:ext cx="5831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5572"/>
      </p:ext>
    </p:extLst>
  </p:cSld>
  <p:clrMapOvr>
    <a:masterClrMapping/>
  </p:clrMapOvr>
  <p:transition advTm="222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874C0-A697-4783-B699-1A0856F3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Space Grotesk SemiBold" panose="020B0604020202020204" charset="0"/>
                <a:cs typeface="Space Grotesk SemiBold" panose="020B060402020202020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6C1402-4258-4EBC-839C-4A83965B2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050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0038D5"/>
                </a:solidFill>
                <a:latin typeface="Space Grotesk SemiBold" panose="020B0604020202020204" charset="0"/>
                <a:cs typeface="Space Grotesk SemiBold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3EC6DE4-84FB-4306-A769-029316B15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47D2B0-F636-4899-AF44-5912DC8D839C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0038D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352006"/>
      </p:ext>
    </p:extLst>
  </p:cSld>
  <p:clrMapOvr>
    <a:masterClrMapping/>
  </p:clrMapOvr>
  <p:transition advTm="222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72F05-7EAE-46BB-A8DA-0352C834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>
            <a:lvl1pPr>
              <a:defRPr>
                <a:latin typeface="Space Grotesk SemiBold" panose="020B0604020202020204" charset="0"/>
                <a:cs typeface="Space Grotesk SemiBold" panose="020B060402020202020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217C69-1C27-4309-9830-40EE7D48A1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0A6F28-B024-4DAA-B336-0F077E9B368B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0038D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D7FA99F-11E0-5BFC-AD87-E37EBFCDC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29098304"/>
      </p:ext>
    </p:extLst>
  </p:cSld>
  <p:clrMapOvr>
    <a:masterClrMapping/>
  </p:clrMapOvr>
  <p:transition advTm="222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749B9-1C00-4D69-BCA2-77406CB6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pace Grotesk SemiBold" panose="020B0604020202020204" charset="0"/>
                <a:cs typeface="Space Grotesk SemiBold" panose="020B060402020202020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E324FA8-4FB7-4555-A4C0-29DAF124B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B488C0-4983-40E0-8951-B19631ED8291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0038D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4BD8270-A7BE-4036-0D54-DB178918C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20B6DE80-898A-11E9-4C8E-F33484F96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44415021"/>
      </p:ext>
    </p:extLst>
  </p:cSld>
  <p:clrMapOvr>
    <a:masterClrMapping/>
  </p:clrMapOvr>
  <p:transition advTm="222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92265-040F-471A-B171-F1AB0F60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Space Grotesk SemiBold" panose="020B0604020202020204" charset="0"/>
                <a:cs typeface="Space Grotesk SemiBold" panose="020B060402020202020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E31FAA-B41B-4C65-B5AF-3D8FD0BAD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5A396F-A544-4FA3-B938-A50D6B5C7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B3E4E2-E077-472E-BC8E-38169B90651F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0038D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5F357899-75DE-52B2-8660-57102EE3D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59184628"/>
      </p:ext>
    </p:extLst>
  </p:cSld>
  <p:clrMapOvr>
    <a:masterClrMapping/>
  </p:clrMapOvr>
  <p:transition advTm="222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D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C1C7916-7AAB-4223-87C5-CFDE28727589}"/>
              </a:ext>
            </a:extLst>
          </p:cNvPr>
          <p:cNvSpPr>
            <a:spLocks/>
          </p:cNvSpPr>
          <p:nvPr userDrawn="1"/>
        </p:nvSpPr>
        <p:spPr>
          <a:xfrm rot="2700000">
            <a:off x="1556856" y="1809000"/>
            <a:ext cx="3240000" cy="3240000"/>
          </a:xfrm>
          <a:prstGeom prst="rect">
            <a:avLst/>
          </a:prstGeom>
          <a:solidFill>
            <a:schemeClr val="bg1"/>
          </a:solidFill>
          <a:ln w="3048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20571F-6C3D-46CD-B0DC-A80872230B27}"/>
              </a:ext>
            </a:extLst>
          </p:cNvPr>
          <p:cNvSpPr/>
          <p:nvPr userDrawn="1"/>
        </p:nvSpPr>
        <p:spPr>
          <a:xfrm>
            <a:off x="0" y="3429000"/>
            <a:ext cx="5832909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Space Grotesk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4AB442-FF38-412C-A0E8-13EB8D9B2CB7}"/>
              </a:ext>
            </a:extLst>
          </p:cNvPr>
          <p:cNvSpPr/>
          <p:nvPr userDrawn="1"/>
        </p:nvSpPr>
        <p:spPr>
          <a:xfrm rot="2700000">
            <a:off x="-555598" y="2889000"/>
            <a:ext cx="1080000" cy="1080000"/>
          </a:xfrm>
          <a:prstGeom prst="rect">
            <a:avLst/>
          </a:prstGeom>
          <a:solidFill>
            <a:srgbClr val="488BC9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8" name="Espace réservé du texte 21">
            <a:extLst>
              <a:ext uri="{FF2B5EF4-FFF2-40B4-BE49-F238E27FC236}">
                <a16:creationId xmlns:a16="http://schemas.microsoft.com/office/drawing/2014/main" id="{4F50EB8B-E8D1-40AC-845F-3469132292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132" y="3429000"/>
            <a:ext cx="10961735" cy="1260000"/>
          </a:xfrm>
          <a:noFill/>
        </p:spPr>
        <p:txBody>
          <a:bodyPr lIns="720000" tIns="108000" rIns="0" bIns="108000"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rgbClr val="488BC9"/>
                </a:solidFill>
                <a:latin typeface="Space Grotesk SemiBold" panose="020B0604020202020204" charset="0"/>
                <a:cs typeface="Space Grotesk SemiBold" panose="020B060402020202020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 texte du chapitre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A1513F45-6F6C-479E-874B-D36C4063E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96856" y="1692088"/>
            <a:ext cx="2160000" cy="1440000"/>
          </a:xfrm>
        </p:spPr>
        <p:txBody>
          <a:bodyPr>
            <a:noAutofit/>
          </a:bodyPr>
          <a:lstStyle>
            <a:lvl1pPr marL="0" indent="0" algn="ctr">
              <a:buNone/>
              <a:defRPr sz="13000">
                <a:solidFill>
                  <a:srgbClr val="488BC9"/>
                </a:solidFill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42524995-E4FA-4F37-A13B-660EDE469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1193"/>
      </p:ext>
    </p:extLst>
  </p:cSld>
  <p:clrMapOvr>
    <a:masterClrMapping/>
  </p:clrMapOvr>
  <p:transition advTm="222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874C0-A697-4783-B699-1A0856F3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Space Grotesk SemiBold" panose="020B0604020202020204" charset="0"/>
                <a:cs typeface="Space Grotesk SemiBold" panose="020B060402020202020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6C1402-4258-4EBC-839C-4A83965B2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050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88BC9"/>
                </a:solidFill>
                <a:latin typeface="Space Grotesk SemiBold" panose="020B0604020202020204" charset="0"/>
                <a:cs typeface="Space Grotesk SemiBold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3EC6DE4-84FB-4306-A769-029316B15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25EB0B-0490-4AD3-9DFD-2FA01CC3EF25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488BC9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9171106"/>
      </p:ext>
    </p:extLst>
  </p:cSld>
  <p:clrMapOvr>
    <a:masterClrMapping/>
  </p:clrMapOvr>
  <p:transition advTm="222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72F05-7EAE-46BB-A8DA-0352C834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>
            <a:lvl1pPr>
              <a:defRPr>
                <a:latin typeface="Space Grotesk SemiBold" panose="020B0604020202020204" charset="0"/>
                <a:cs typeface="Space Grotesk SemiBold" panose="020B060402020202020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217C69-1C27-4309-9830-40EE7D48A1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B1869F-215A-410E-AD40-307D92180C5C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488BC9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3E008D6-C97E-776F-EC0E-ADBE2A0D4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90168652"/>
      </p:ext>
    </p:extLst>
  </p:cSld>
  <p:clrMapOvr>
    <a:masterClrMapping/>
  </p:clrMapOvr>
  <p:transition advTm="222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749B9-1C00-4D69-BCA2-77406CB6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E324FA8-4FB7-4555-A4C0-29DAF124B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14E55E-B98E-43F0-883B-C7024125BE5A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488BC9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2401501-3789-490D-349E-AAA293DAB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54761FB3-2B71-EC40-AF2F-4BAB40B5C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644752"/>
      </p:ext>
    </p:extLst>
  </p:cSld>
  <p:clrMapOvr>
    <a:masterClrMapping/>
  </p:clrMapOvr>
  <p:transition advTm="222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92265-040F-471A-B171-F1AB0F60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E31FAA-B41B-4C65-B5AF-3D8FD0BAD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5A396F-A544-4FA3-B938-A50D6B5C7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9CF74D-E9B4-4F68-A45A-F701E9E7740F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488BC9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4053404C-E1BE-FE91-D8D1-C54FEB358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14280542"/>
      </p:ext>
    </p:extLst>
  </p:cSld>
  <p:clrMapOvr>
    <a:masterClrMapping/>
  </p:clrMapOvr>
  <p:transition advTm="222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D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7B90B5D-88A9-4039-ADA8-79F7293BC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1E5E2A-5E66-4D47-A075-26346130A639}"/>
              </a:ext>
            </a:extLst>
          </p:cNvPr>
          <p:cNvSpPr>
            <a:spLocks/>
          </p:cNvSpPr>
          <p:nvPr userDrawn="1"/>
        </p:nvSpPr>
        <p:spPr>
          <a:xfrm rot="2700000">
            <a:off x="1556856" y="1809000"/>
            <a:ext cx="3240000" cy="3240000"/>
          </a:xfrm>
          <a:prstGeom prst="rect">
            <a:avLst/>
          </a:prstGeom>
          <a:solidFill>
            <a:schemeClr val="bg1"/>
          </a:solidFill>
          <a:ln w="3048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DED0C-46CF-4C8E-B576-CF956460ECB5}"/>
              </a:ext>
            </a:extLst>
          </p:cNvPr>
          <p:cNvSpPr/>
          <p:nvPr userDrawn="1"/>
        </p:nvSpPr>
        <p:spPr>
          <a:xfrm>
            <a:off x="0" y="3429000"/>
            <a:ext cx="5832909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Space Grotesk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DDB48A-A936-403E-97E5-C4C477ACE1F2}"/>
              </a:ext>
            </a:extLst>
          </p:cNvPr>
          <p:cNvSpPr/>
          <p:nvPr userDrawn="1"/>
        </p:nvSpPr>
        <p:spPr>
          <a:xfrm rot="2700000">
            <a:off x="-555598" y="2889000"/>
            <a:ext cx="1080000" cy="1080000"/>
          </a:xfrm>
          <a:prstGeom prst="rect">
            <a:avLst/>
          </a:prstGeom>
          <a:solidFill>
            <a:srgbClr val="C17250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8" name="Espace réservé du texte 21">
            <a:extLst>
              <a:ext uri="{FF2B5EF4-FFF2-40B4-BE49-F238E27FC236}">
                <a16:creationId xmlns:a16="http://schemas.microsoft.com/office/drawing/2014/main" id="{6A38B5FA-E7EB-4101-B433-C1ECE7B97D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132" y="3429000"/>
            <a:ext cx="10961735" cy="1260000"/>
          </a:xfrm>
          <a:noFill/>
        </p:spPr>
        <p:txBody>
          <a:bodyPr lIns="720000" tIns="108000" rIns="0" bIns="108000"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rgbClr val="C17250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 texte du chapitre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43DCF446-052F-48EC-BEAD-E3600068EE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96856" y="1692088"/>
            <a:ext cx="2160000" cy="1440000"/>
          </a:xfrm>
        </p:spPr>
        <p:txBody>
          <a:bodyPr>
            <a:noAutofit/>
          </a:bodyPr>
          <a:lstStyle>
            <a:lvl1pPr marL="0" indent="0" algn="ctr">
              <a:buNone/>
              <a:defRPr sz="13000">
                <a:solidFill>
                  <a:srgbClr val="C17250"/>
                </a:solidFill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47595598"/>
      </p:ext>
    </p:extLst>
  </p:cSld>
  <p:clrMapOvr>
    <a:masterClrMapping/>
  </p:clrMapOvr>
  <p:transition advTm="222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êtes des chapitres (6 cas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>
            <a:extLst>
              <a:ext uri="{FF2B5EF4-FFF2-40B4-BE49-F238E27FC236}">
                <a16:creationId xmlns:a16="http://schemas.microsoft.com/office/drawing/2014/main" id="{DAF985D4-69C5-47CF-AC53-9A3E374ECB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4FEF630-433A-4269-9124-B95FAC355E1F}"/>
              </a:ext>
            </a:extLst>
          </p:cNvPr>
          <p:cNvSpPr/>
          <p:nvPr userDrawn="1"/>
        </p:nvSpPr>
        <p:spPr>
          <a:xfrm rot="2700000">
            <a:off x="-821773" y="2622824"/>
            <a:ext cx="1612351" cy="1612351"/>
          </a:xfrm>
          <a:prstGeom prst="rect">
            <a:avLst/>
          </a:prstGeom>
          <a:solidFill>
            <a:srgbClr val="143355"/>
          </a:solidFill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1D496D-B4F4-4E1E-9CD6-AA2AB49FD3E9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1960803" y="1127512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17" name="Espace réservé du texte 116">
            <a:extLst>
              <a:ext uri="{FF2B5EF4-FFF2-40B4-BE49-F238E27FC236}">
                <a16:creationId xmlns:a16="http://schemas.microsoft.com/office/drawing/2014/main" id="{A8BCF4F9-8096-4498-AF69-C4391E6D4F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30803" y="1260000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200">
                <a:solidFill>
                  <a:srgbClr val="14335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03" name="Espace réservé du texte 2">
            <a:extLst>
              <a:ext uri="{FF2B5EF4-FFF2-40B4-BE49-F238E27FC236}">
                <a16:creationId xmlns:a16="http://schemas.microsoft.com/office/drawing/2014/main" id="{E125B8DB-D998-4B07-B216-CAABA6E9B2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0803" y="1884500"/>
            <a:ext cx="3060000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14335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3EE443-BAB1-4D23-A166-8BC9ABA07C00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5271891" y="1127512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30" name="Espace réservé du texte 116">
            <a:extLst>
              <a:ext uri="{FF2B5EF4-FFF2-40B4-BE49-F238E27FC236}">
                <a16:creationId xmlns:a16="http://schemas.microsoft.com/office/drawing/2014/main" id="{26D45C98-BCED-4EF2-B1C5-7D19C6007A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0019" y="1260000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200">
                <a:solidFill>
                  <a:srgbClr val="0038D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31" name="Espace réservé du texte 2">
            <a:extLst>
              <a:ext uri="{FF2B5EF4-FFF2-40B4-BE49-F238E27FC236}">
                <a16:creationId xmlns:a16="http://schemas.microsoft.com/office/drawing/2014/main" id="{4A0B3C32-299E-437D-B3EC-6DE8DE4E4603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600019" y="1884500"/>
            <a:ext cx="3060000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0038D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D92AE4-7411-4534-A5F7-6F9A36E38711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8679234" y="1127512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33" name="Espace réservé du texte 116">
            <a:extLst>
              <a:ext uri="{FF2B5EF4-FFF2-40B4-BE49-F238E27FC236}">
                <a16:creationId xmlns:a16="http://schemas.microsoft.com/office/drawing/2014/main" id="{90F7B18F-FD1D-415A-A484-7B9AC8720B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49234" y="1260000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200">
                <a:solidFill>
                  <a:srgbClr val="488BC9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34" name="Espace réservé du texte 2">
            <a:extLst>
              <a:ext uri="{FF2B5EF4-FFF2-40B4-BE49-F238E27FC236}">
                <a16:creationId xmlns:a16="http://schemas.microsoft.com/office/drawing/2014/main" id="{BD2C6AF6-EB56-4CD6-BAD8-7027A75D0AE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959234" y="1884500"/>
            <a:ext cx="3060000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488BC9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3022FB2-DC05-42AA-82AC-F899D545A595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1960803" y="4188345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44" name="Espace réservé du texte 116">
            <a:extLst>
              <a:ext uri="{FF2B5EF4-FFF2-40B4-BE49-F238E27FC236}">
                <a16:creationId xmlns:a16="http://schemas.microsoft.com/office/drawing/2014/main" id="{13762623-2F61-4CE3-B291-F432545DAA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0803" y="4320833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200">
                <a:solidFill>
                  <a:srgbClr val="C17250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45" name="Espace réservé du texte 2">
            <a:extLst>
              <a:ext uri="{FF2B5EF4-FFF2-40B4-BE49-F238E27FC236}">
                <a16:creationId xmlns:a16="http://schemas.microsoft.com/office/drawing/2014/main" id="{0C0B659F-83A6-4518-BA4D-A2DEF4F33C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40803" y="4945333"/>
            <a:ext cx="3060000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C17250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28AABE9-A190-4395-AAF3-0DDB01BCAF7B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5271891" y="4188345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47" name="Espace réservé du texte 116">
            <a:extLst>
              <a:ext uri="{FF2B5EF4-FFF2-40B4-BE49-F238E27FC236}">
                <a16:creationId xmlns:a16="http://schemas.microsoft.com/office/drawing/2014/main" id="{B80ABEF0-23FF-4E59-9EE5-05EACC4A19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90019" y="4320833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200">
                <a:solidFill>
                  <a:srgbClr val="8FDCBB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48" name="Espace réservé du texte 2">
            <a:extLst>
              <a:ext uri="{FF2B5EF4-FFF2-40B4-BE49-F238E27FC236}">
                <a16:creationId xmlns:a16="http://schemas.microsoft.com/office/drawing/2014/main" id="{A0762D1E-CD8E-4446-A210-E3C905B603C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00019" y="4945333"/>
            <a:ext cx="3060000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8FDCBB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5AB56DD-719F-42DE-9EF6-EC2AD17B5DFB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8679234" y="4188345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50" name="Espace réservé du texte 116">
            <a:extLst>
              <a:ext uri="{FF2B5EF4-FFF2-40B4-BE49-F238E27FC236}">
                <a16:creationId xmlns:a16="http://schemas.microsoft.com/office/drawing/2014/main" id="{A42DA24D-EFDB-4E93-B5A1-1F72356BD4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9234" y="4320833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200">
                <a:solidFill>
                  <a:srgbClr val="F5443A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51" name="Espace réservé du texte 2">
            <a:extLst>
              <a:ext uri="{FF2B5EF4-FFF2-40B4-BE49-F238E27FC236}">
                <a16:creationId xmlns:a16="http://schemas.microsoft.com/office/drawing/2014/main" id="{C00A9E5F-BFFF-4BE5-8AC5-9E932D3ADB4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959234" y="4945333"/>
            <a:ext cx="3060000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F5443A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</p:spTree>
    <p:extLst>
      <p:ext uri="{BB962C8B-B14F-4D97-AF65-F5344CB8AC3E}">
        <p14:creationId xmlns:p14="http://schemas.microsoft.com/office/powerpoint/2010/main" val="2076251045"/>
      </p:ext>
    </p:extLst>
  </p:cSld>
  <p:clrMapOvr>
    <a:masterClrMapping/>
  </p:clrMapOvr>
  <p:transition advTm="222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874C0-A697-4783-B699-1A0856F3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6C1402-4258-4EBC-839C-4A83965B2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050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C17250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3EC6DE4-84FB-4306-A769-029316B15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21211-C872-433C-9985-9B20CB21FD94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C17250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7170139"/>
      </p:ext>
    </p:extLst>
  </p:cSld>
  <p:clrMapOvr>
    <a:masterClrMapping/>
  </p:clrMapOvr>
  <p:transition advTm="222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72F05-7EAE-46BB-A8DA-0352C834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>
            <a:lvl1pPr>
              <a:defRPr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217C69-1C27-4309-9830-40EE7D48A1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B1869F-215A-410E-AD40-307D92180C5C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C17250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6A18E9B-BCAB-B333-9656-3F7334B9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179747738"/>
      </p:ext>
    </p:extLst>
  </p:cSld>
  <p:clrMapOvr>
    <a:masterClrMapping/>
  </p:clrMapOvr>
  <p:transition advTm="222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749B9-1C00-4D69-BCA2-77406CB6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E324FA8-4FB7-4555-A4C0-29DAF124B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14E55E-B98E-43F0-883B-C7024125BE5A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C17250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solidFill>
                  <a:srgbClr val="C17250"/>
                </a:solidFill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A156BD2-F2C3-8568-132F-5B0D4A6B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0CADFC8B-2A4B-6F4B-4837-88CD03B67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99632936"/>
      </p:ext>
    </p:extLst>
  </p:cSld>
  <p:clrMapOvr>
    <a:masterClrMapping/>
  </p:clrMapOvr>
  <p:transition advTm="222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92265-040F-471A-B171-F1AB0F60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E31FAA-B41B-4C65-B5AF-3D8FD0BAD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5A396F-A544-4FA3-B938-A50D6B5C7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9CF74D-E9B4-4F68-A45A-F701E9E7740F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C17250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EF47CAE-6744-15E4-307B-4D890DC94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38396264"/>
      </p:ext>
    </p:extLst>
  </p:cSld>
  <p:clrMapOvr>
    <a:masterClrMapping/>
  </p:clrMapOvr>
  <p:transition advTm="222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D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7B90B5D-88A9-4039-ADA8-79F7293BC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1E5E2A-5E66-4D47-A075-26346130A639}"/>
              </a:ext>
            </a:extLst>
          </p:cNvPr>
          <p:cNvSpPr>
            <a:spLocks/>
          </p:cNvSpPr>
          <p:nvPr userDrawn="1"/>
        </p:nvSpPr>
        <p:spPr>
          <a:xfrm rot="2700000">
            <a:off x="1556856" y="1809000"/>
            <a:ext cx="3240000" cy="3240000"/>
          </a:xfrm>
          <a:prstGeom prst="rect">
            <a:avLst/>
          </a:prstGeom>
          <a:solidFill>
            <a:schemeClr val="bg1"/>
          </a:solidFill>
          <a:ln w="3048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DED0C-46CF-4C8E-B576-CF956460ECB5}"/>
              </a:ext>
            </a:extLst>
          </p:cNvPr>
          <p:cNvSpPr/>
          <p:nvPr userDrawn="1"/>
        </p:nvSpPr>
        <p:spPr>
          <a:xfrm>
            <a:off x="0" y="3429000"/>
            <a:ext cx="5832909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Space Grotesk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DDB48A-A936-403E-97E5-C4C477ACE1F2}"/>
              </a:ext>
            </a:extLst>
          </p:cNvPr>
          <p:cNvSpPr/>
          <p:nvPr userDrawn="1"/>
        </p:nvSpPr>
        <p:spPr>
          <a:xfrm rot="2700000">
            <a:off x="-540001" y="2889000"/>
            <a:ext cx="1080000" cy="1080000"/>
          </a:xfrm>
          <a:prstGeom prst="rect">
            <a:avLst/>
          </a:prstGeom>
          <a:solidFill>
            <a:srgbClr val="FF950A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8" name="Espace réservé du texte 21">
            <a:extLst>
              <a:ext uri="{FF2B5EF4-FFF2-40B4-BE49-F238E27FC236}">
                <a16:creationId xmlns:a16="http://schemas.microsoft.com/office/drawing/2014/main" id="{6A38B5FA-E7EB-4101-B433-C1ECE7B97D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132" y="3429000"/>
            <a:ext cx="10961735" cy="1260000"/>
          </a:xfrm>
          <a:noFill/>
        </p:spPr>
        <p:txBody>
          <a:bodyPr lIns="720000" tIns="108000" rIns="0" bIns="108000"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rgbClr val="FF950A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 texte du chapitre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43DCF446-052F-48EC-BEAD-E3600068EE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96856" y="1692088"/>
            <a:ext cx="2160000" cy="1440000"/>
          </a:xfrm>
        </p:spPr>
        <p:txBody>
          <a:bodyPr>
            <a:noAutofit/>
          </a:bodyPr>
          <a:lstStyle>
            <a:lvl1pPr marL="0" indent="0" algn="ctr">
              <a:buNone/>
              <a:defRPr sz="13000">
                <a:solidFill>
                  <a:srgbClr val="FF950A"/>
                </a:solidFill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72784822"/>
      </p:ext>
    </p:extLst>
  </p:cSld>
  <p:clrMapOvr>
    <a:masterClrMapping/>
  </p:clrMapOvr>
  <p:transition advTm="222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874C0-A697-4783-B699-1A0856F3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6C1402-4258-4EBC-839C-4A83965B2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050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F950A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3EC6DE4-84FB-4306-A769-029316B15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21211-C872-433C-9985-9B20CB21FD94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60101" y="3069000"/>
            <a:ext cx="720201" cy="720000"/>
          </a:xfrm>
          <a:prstGeom prst="rect">
            <a:avLst/>
          </a:prstGeom>
          <a:solidFill>
            <a:srgbClr val="FF950A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6546742"/>
      </p:ext>
    </p:extLst>
  </p:cSld>
  <p:clrMapOvr>
    <a:masterClrMapping/>
  </p:clrMapOvr>
  <p:transition advTm="222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72F05-7EAE-46BB-A8DA-0352C834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>
            <a:lvl1pPr>
              <a:defRPr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217C69-1C27-4309-9830-40EE7D48A1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B1869F-215A-410E-AD40-307D92180C5C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FF950A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6A18E9B-BCAB-B333-9656-3F7334B9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99830710"/>
      </p:ext>
    </p:extLst>
  </p:cSld>
  <p:clrMapOvr>
    <a:masterClrMapping/>
  </p:clrMapOvr>
  <p:transition advTm="222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749B9-1C00-4D69-BCA2-77406CB6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E324FA8-4FB7-4555-A4C0-29DAF124B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14E55E-B98E-43F0-883B-C7024125BE5A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FF950A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solidFill>
                  <a:srgbClr val="C17250"/>
                </a:solidFill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A156BD2-F2C3-8568-132F-5B0D4A6B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0CADFC8B-2A4B-6F4B-4837-88CD03B67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11838997"/>
      </p:ext>
    </p:extLst>
  </p:cSld>
  <p:clrMapOvr>
    <a:masterClrMapping/>
  </p:clrMapOvr>
  <p:transition advTm="222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92265-040F-471A-B171-F1AB0F60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E31FAA-B41B-4C65-B5AF-3D8FD0BAD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5A396F-A544-4FA3-B938-A50D6B5C7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9CF74D-E9B4-4F68-A45A-F701E9E7740F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60100" y="3069001"/>
            <a:ext cx="720201" cy="720000"/>
          </a:xfrm>
          <a:prstGeom prst="rect">
            <a:avLst/>
          </a:prstGeom>
          <a:solidFill>
            <a:srgbClr val="FF950A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EF47CAE-6744-15E4-307B-4D890DC94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72390206"/>
      </p:ext>
    </p:extLst>
  </p:cSld>
  <p:clrMapOvr>
    <a:masterClrMapping/>
  </p:clrMapOvr>
  <p:transition advTm="222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D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7B90B5D-88A9-4039-ADA8-79F7293BC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1E5E2A-5E66-4D47-A075-26346130A639}"/>
              </a:ext>
            </a:extLst>
          </p:cNvPr>
          <p:cNvSpPr>
            <a:spLocks/>
          </p:cNvSpPr>
          <p:nvPr userDrawn="1"/>
        </p:nvSpPr>
        <p:spPr>
          <a:xfrm rot="2700000">
            <a:off x="1556856" y="1809000"/>
            <a:ext cx="3240000" cy="3240000"/>
          </a:xfrm>
          <a:prstGeom prst="rect">
            <a:avLst/>
          </a:prstGeom>
          <a:solidFill>
            <a:schemeClr val="bg1"/>
          </a:solidFill>
          <a:ln w="3048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DED0C-46CF-4C8E-B576-CF956460ECB5}"/>
              </a:ext>
            </a:extLst>
          </p:cNvPr>
          <p:cNvSpPr/>
          <p:nvPr userDrawn="1"/>
        </p:nvSpPr>
        <p:spPr>
          <a:xfrm>
            <a:off x="0" y="3429000"/>
            <a:ext cx="5832909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solidFill>
                <a:srgbClr val="FF7145"/>
              </a:solidFill>
              <a:latin typeface="Space Grotesk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DDB48A-A936-403E-97E5-C4C477ACE1F2}"/>
              </a:ext>
            </a:extLst>
          </p:cNvPr>
          <p:cNvSpPr/>
          <p:nvPr userDrawn="1"/>
        </p:nvSpPr>
        <p:spPr>
          <a:xfrm rot="2700000">
            <a:off x="-540001" y="2889000"/>
            <a:ext cx="1080000" cy="1080000"/>
          </a:xfrm>
          <a:prstGeom prst="rect">
            <a:avLst/>
          </a:prstGeom>
          <a:solidFill>
            <a:srgbClr val="FF714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8" name="Espace réservé du texte 21">
            <a:extLst>
              <a:ext uri="{FF2B5EF4-FFF2-40B4-BE49-F238E27FC236}">
                <a16:creationId xmlns:a16="http://schemas.microsoft.com/office/drawing/2014/main" id="{6A38B5FA-E7EB-4101-B433-C1ECE7B97D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132" y="3429000"/>
            <a:ext cx="10961735" cy="1260000"/>
          </a:xfrm>
          <a:noFill/>
        </p:spPr>
        <p:txBody>
          <a:bodyPr lIns="720000" tIns="108000" rIns="0" bIns="108000"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rgbClr val="FF714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 texte du chapitre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43DCF446-052F-48EC-BEAD-E3600068EE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96856" y="1692088"/>
            <a:ext cx="2160000" cy="1440000"/>
          </a:xfrm>
        </p:spPr>
        <p:txBody>
          <a:bodyPr>
            <a:noAutofit/>
          </a:bodyPr>
          <a:lstStyle>
            <a:lvl1pPr marL="0" indent="0" algn="ctr">
              <a:buNone/>
              <a:defRPr sz="13000">
                <a:solidFill>
                  <a:srgbClr val="FF7145"/>
                </a:solidFill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11139060"/>
      </p:ext>
    </p:extLst>
  </p:cSld>
  <p:clrMapOvr>
    <a:masterClrMapping/>
  </p:clrMapOvr>
  <p:transition advTm="222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êtes des chapitres (8 cas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>
            <a:extLst>
              <a:ext uri="{FF2B5EF4-FFF2-40B4-BE49-F238E27FC236}">
                <a16:creationId xmlns:a16="http://schemas.microsoft.com/office/drawing/2014/main" id="{DAF985D4-69C5-47CF-AC53-9A3E374ECB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4FEF630-433A-4269-9124-B95FAC355E1F}"/>
              </a:ext>
            </a:extLst>
          </p:cNvPr>
          <p:cNvSpPr/>
          <p:nvPr userDrawn="1"/>
        </p:nvSpPr>
        <p:spPr>
          <a:xfrm rot="2700000">
            <a:off x="-821773" y="2622824"/>
            <a:ext cx="1612351" cy="1612351"/>
          </a:xfrm>
          <a:prstGeom prst="rect">
            <a:avLst/>
          </a:prstGeom>
          <a:solidFill>
            <a:srgbClr val="143355"/>
          </a:solidFill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1D496D-B4F4-4E1E-9CD6-AA2AB49FD3E9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1938769" y="763951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17" name="Espace réservé du texte 116">
            <a:extLst>
              <a:ext uri="{FF2B5EF4-FFF2-40B4-BE49-F238E27FC236}">
                <a16:creationId xmlns:a16="http://schemas.microsoft.com/office/drawing/2014/main" id="{A8BCF4F9-8096-4498-AF69-C4391E6D4F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8769" y="896439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000">
                <a:solidFill>
                  <a:srgbClr val="14335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03" name="Espace réservé du texte 2">
            <a:extLst>
              <a:ext uri="{FF2B5EF4-FFF2-40B4-BE49-F238E27FC236}">
                <a16:creationId xmlns:a16="http://schemas.microsoft.com/office/drawing/2014/main" id="{E125B8DB-D998-4B07-B216-CAABA6E9B2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18769" y="1520939"/>
            <a:ext cx="2974729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14335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3EE443-BAB1-4D23-A166-8BC9ABA07C00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5249857" y="763951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30" name="Espace réservé du texte 116">
            <a:extLst>
              <a:ext uri="{FF2B5EF4-FFF2-40B4-BE49-F238E27FC236}">
                <a16:creationId xmlns:a16="http://schemas.microsoft.com/office/drawing/2014/main" id="{26D45C98-BCED-4EF2-B1C5-7D19C6007A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7985" y="896439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000">
                <a:solidFill>
                  <a:srgbClr val="0038D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31" name="Espace réservé du texte 2">
            <a:extLst>
              <a:ext uri="{FF2B5EF4-FFF2-40B4-BE49-F238E27FC236}">
                <a16:creationId xmlns:a16="http://schemas.microsoft.com/office/drawing/2014/main" id="{4A0B3C32-299E-437D-B3EC-6DE8DE4E4603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577985" y="1520939"/>
            <a:ext cx="2974728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0038D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D92AE4-7411-4534-A5F7-6F9A36E38711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8657200" y="763951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33" name="Espace réservé du texte 116">
            <a:extLst>
              <a:ext uri="{FF2B5EF4-FFF2-40B4-BE49-F238E27FC236}">
                <a16:creationId xmlns:a16="http://schemas.microsoft.com/office/drawing/2014/main" id="{90F7B18F-FD1D-415A-A484-7B9AC8720B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27200" y="896439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000">
                <a:solidFill>
                  <a:srgbClr val="488BC9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34" name="Espace réservé du texte 2">
            <a:extLst>
              <a:ext uri="{FF2B5EF4-FFF2-40B4-BE49-F238E27FC236}">
                <a16:creationId xmlns:a16="http://schemas.microsoft.com/office/drawing/2014/main" id="{BD2C6AF6-EB56-4CD6-BAD8-7027A75D0AE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937200" y="1520939"/>
            <a:ext cx="2991963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488BC9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3022FB2-DC05-42AA-82AC-F899D545A595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1938769" y="4540889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44" name="Espace réservé du texte 116">
            <a:extLst>
              <a:ext uri="{FF2B5EF4-FFF2-40B4-BE49-F238E27FC236}">
                <a16:creationId xmlns:a16="http://schemas.microsoft.com/office/drawing/2014/main" id="{13762623-2F61-4CE3-B291-F432545DAA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08769" y="4673377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000">
                <a:solidFill>
                  <a:srgbClr val="FF714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45" name="Espace réservé du texte 2">
            <a:extLst>
              <a:ext uri="{FF2B5EF4-FFF2-40B4-BE49-F238E27FC236}">
                <a16:creationId xmlns:a16="http://schemas.microsoft.com/office/drawing/2014/main" id="{0C0B659F-83A6-4518-BA4D-A2DEF4F33C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18769" y="5297877"/>
            <a:ext cx="2991963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FF714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28AABE9-A190-4395-AAF3-0DDB01BCAF7B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5249857" y="4540889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47" name="Espace réservé du texte 116">
            <a:extLst>
              <a:ext uri="{FF2B5EF4-FFF2-40B4-BE49-F238E27FC236}">
                <a16:creationId xmlns:a16="http://schemas.microsoft.com/office/drawing/2014/main" id="{B80ABEF0-23FF-4E59-9EE5-05EACC4A19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67985" y="4673377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000">
                <a:solidFill>
                  <a:srgbClr val="8FDCBB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48" name="Espace réservé du texte 2">
            <a:extLst>
              <a:ext uri="{FF2B5EF4-FFF2-40B4-BE49-F238E27FC236}">
                <a16:creationId xmlns:a16="http://schemas.microsoft.com/office/drawing/2014/main" id="{A0762D1E-CD8E-4446-A210-E3C905B603C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577985" y="5297877"/>
            <a:ext cx="2991963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8FDCBB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5AB56DD-719F-42DE-9EF6-EC2AD17B5DFB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8657200" y="4540889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50" name="Espace réservé du texte 116">
            <a:extLst>
              <a:ext uri="{FF2B5EF4-FFF2-40B4-BE49-F238E27FC236}">
                <a16:creationId xmlns:a16="http://schemas.microsoft.com/office/drawing/2014/main" id="{A42DA24D-EFDB-4E93-B5A1-1F72356BD4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27200" y="4673377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000">
                <a:solidFill>
                  <a:srgbClr val="F5443A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51" name="Espace réservé du texte 2">
            <a:extLst>
              <a:ext uri="{FF2B5EF4-FFF2-40B4-BE49-F238E27FC236}">
                <a16:creationId xmlns:a16="http://schemas.microsoft.com/office/drawing/2014/main" id="{C00A9E5F-BFFF-4BE5-8AC5-9E932D3ADB4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937200" y="5297877"/>
            <a:ext cx="2991963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F5443A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D3DFA8-A014-01E1-C5FC-5A8140FCF971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3613332" y="2734122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23" name="Espace réservé du texte 116">
            <a:extLst>
              <a:ext uri="{FF2B5EF4-FFF2-40B4-BE49-F238E27FC236}">
                <a16:creationId xmlns:a16="http://schemas.microsoft.com/office/drawing/2014/main" id="{F4C6EE13-B5F7-5D63-CDE9-D1AE51A321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83332" y="2866610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000">
                <a:solidFill>
                  <a:srgbClr val="C17250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67A8DA31-2F83-72EB-04FB-6CB632DF209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893332" y="3491110"/>
            <a:ext cx="2960580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C17250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A723B4-9C2C-BE76-6264-F9A412FDA328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7006527" y="2734122"/>
            <a:ext cx="1620000" cy="1620000"/>
          </a:xfrm>
          <a:prstGeom prst="rect">
            <a:avLst/>
          </a:prstGeom>
          <a:solidFill>
            <a:schemeClr val="bg1">
              <a:alpha val="10000"/>
            </a:schemeClr>
          </a:solidFill>
          <a:ln w="1524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26" name="Espace réservé du texte 116">
            <a:extLst>
              <a:ext uri="{FF2B5EF4-FFF2-40B4-BE49-F238E27FC236}">
                <a16:creationId xmlns:a16="http://schemas.microsoft.com/office/drawing/2014/main" id="{5C267661-5F21-73C9-5B3B-26FB0E022A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76527" y="2866610"/>
            <a:ext cx="1080000" cy="6120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7000">
                <a:solidFill>
                  <a:srgbClr val="FF950A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0EE2C574-B037-80BB-968E-62D3C505C7EF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286527" y="3491110"/>
            <a:ext cx="2960580" cy="720000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rgbClr val="FF950A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en arrière-plan pour le numéro du chapitre et ici pour modifier le nom du chapitre</a:t>
            </a:r>
          </a:p>
        </p:txBody>
      </p:sp>
    </p:spTree>
    <p:extLst>
      <p:ext uri="{BB962C8B-B14F-4D97-AF65-F5344CB8AC3E}">
        <p14:creationId xmlns:p14="http://schemas.microsoft.com/office/powerpoint/2010/main" val="4264497341"/>
      </p:ext>
    </p:extLst>
  </p:cSld>
  <p:clrMapOvr>
    <a:masterClrMapping/>
  </p:clrMapOvr>
  <p:transition advTm="222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874C0-A697-4783-B699-1A0856F3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6C1402-4258-4EBC-839C-4A83965B2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050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F714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3EC6DE4-84FB-4306-A769-029316B15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821211-C872-433C-9985-9B20CB21FD94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60101" y="3069000"/>
            <a:ext cx="720201" cy="720000"/>
          </a:xfrm>
          <a:prstGeom prst="rect">
            <a:avLst/>
          </a:prstGeom>
          <a:solidFill>
            <a:srgbClr val="FF714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8836280"/>
      </p:ext>
    </p:extLst>
  </p:cSld>
  <p:clrMapOvr>
    <a:masterClrMapping/>
  </p:clrMapOvr>
  <p:transition advTm="222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72F05-7EAE-46BB-A8DA-0352C834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>
            <a:lvl1pPr>
              <a:defRPr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217C69-1C27-4309-9830-40EE7D48A1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B1869F-215A-410E-AD40-307D92180C5C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FF714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6A18E9B-BCAB-B333-9656-3F7334B9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16991390"/>
      </p:ext>
    </p:extLst>
  </p:cSld>
  <p:clrMapOvr>
    <a:masterClrMapping/>
  </p:clrMapOvr>
  <p:transition advTm="222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749B9-1C00-4D69-BCA2-77406CB6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E324FA8-4FB7-4555-A4C0-29DAF124B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14E55E-B98E-43F0-883B-C7024125BE5A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FF714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solidFill>
                  <a:srgbClr val="C17250"/>
                </a:solidFill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A156BD2-F2C3-8568-132F-5B0D4A6B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0CADFC8B-2A4B-6F4B-4837-88CD03B67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6763585"/>
      </p:ext>
    </p:extLst>
  </p:cSld>
  <p:clrMapOvr>
    <a:masterClrMapping/>
  </p:clrMapOvr>
  <p:transition advTm="222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92265-040F-471A-B171-F1AB0F60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E31FAA-B41B-4C65-B5AF-3D8FD0BAD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5A396F-A544-4FA3-B938-A50D6B5C7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9CF74D-E9B4-4F68-A45A-F701E9E7740F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60100" y="3069001"/>
            <a:ext cx="720201" cy="720000"/>
          </a:xfrm>
          <a:prstGeom prst="rect">
            <a:avLst/>
          </a:prstGeom>
          <a:solidFill>
            <a:srgbClr val="FF714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EF47CAE-6744-15E4-307B-4D890DC94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99172361"/>
      </p:ext>
    </p:extLst>
  </p:cSld>
  <p:clrMapOvr>
    <a:masterClrMapping/>
  </p:clrMapOvr>
  <p:transition advTm="222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D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19DBFDEB-F039-4FE5-8BFB-D784360B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F5A6DD-257B-4F21-87B2-D2352DF451C7}"/>
              </a:ext>
            </a:extLst>
          </p:cNvPr>
          <p:cNvSpPr>
            <a:spLocks/>
          </p:cNvSpPr>
          <p:nvPr userDrawn="1"/>
        </p:nvSpPr>
        <p:spPr>
          <a:xfrm rot="2700000">
            <a:off x="1556856" y="1809000"/>
            <a:ext cx="3240000" cy="3240000"/>
          </a:xfrm>
          <a:prstGeom prst="rect">
            <a:avLst/>
          </a:prstGeom>
          <a:solidFill>
            <a:schemeClr val="bg1"/>
          </a:solidFill>
          <a:ln w="3048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26228B-E042-4713-A462-CF472A486F79}"/>
              </a:ext>
            </a:extLst>
          </p:cNvPr>
          <p:cNvSpPr/>
          <p:nvPr userDrawn="1"/>
        </p:nvSpPr>
        <p:spPr>
          <a:xfrm>
            <a:off x="0" y="3429000"/>
            <a:ext cx="5832909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Space Grotesk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043856-9A8E-47E4-A315-CA70590C430F}"/>
              </a:ext>
            </a:extLst>
          </p:cNvPr>
          <p:cNvSpPr/>
          <p:nvPr userDrawn="1"/>
        </p:nvSpPr>
        <p:spPr>
          <a:xfrm rot="2700000">
            <a:off x="-555598" y="2889000"/>
            <a:ext cx="1080000" cy="1080000"/>
          </a:xfrm>
          <a:prstGeom prst="rect">
            <a:avLst/>
          </a:prstGeom>
          <a:solidFill>
            <a:srgbClr val="8FDCBB"/>
          </a:solidFill>
          <a:ln w="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29" name="Espace réservé du texte 21">
            <a:extLst>
              <a:ext uri="{FF2B5EF4-FFF2-40B4-BE49-F238E27FC236}">
                <a16:creationId xmlns:a16="http://schemas.microsoft.com/office/drawing/2014/main" id="{26A5BAE4-4298-4725-8082-8D6C9C2D46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132" y="3429000"/>
            <a:ext cx="10961735" cy="1260000"/>
          </a:xfrm>
          <a:noFill/>
        </p:spPr>
        <p:txBody>
          <a:bodyPr lIns="720000" tIns="108000" rIns="0" bIns="108000"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rgbClr val="8FDCBB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 texte du chapitre</a:t>
            </a:r>
          </a:p>
        </p:txBody>
      </p:sp>
      <p:sp>
        <p:nvSpPr>
          <p:cNvPr id="30" name="Espace réservé du texte 23">
            <a:extLst>
              <a:ext uri="{FF2B5EF4-FFF2-40B4-BE49-F238E27FC236}">
                <a16:creationId xmlns:a16="http://schemas.microsoft.com/office/drawing/2014/main" id="{C12BB72A-8D05-4020-BD53-CDD3C7AC51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96856" y="1692088"/>
            <a:ext cx="2160000" cy="1440000"/>
          </a:xfrm>
        </p:spPr>
        <p:txBody>
          <a:bodyPr>
            <a:noAutofit/>
          </a:bodyPr>
          <a:lstStyle>
            <a:lvl1pPr marL="0" indent="0" algn="ctr">
              <a:buNone/>
              <a:defRPr sz="13000">
                <a:solidFill>
                  <a:srgbClr val="8FDCBB"/>
                </a:solidFill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38796357"/>
      </p:ext>
    </p:extLst>
  </p:cSld>
  <p:clrMapOvr>
    <a:masterClrMapping/>
  </p:clrMapOvr>
  <p:transition advTm="222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874C0-A697-4783-B699-1A0856F3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6C1402-4258-4EBC-839C-4A83965B2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050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8FDCBB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3EC6DE4-84FB-4306-A769-029316B15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C40684A-CC2E-4F5E-8ED0-B9182564A6EA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8FDCBB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3017312"/>
      </p:ext>
    </p:extLst>
  </p:cSld>
  <p:clrMapOvr>
    <a:masterClrMapping/>
  </p:clrMapOvr>
  <p:transition advTm="222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72F05-7EAE-46BB-A8DA-0352C834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>
            <a:lvl1pPr>
              <a:defRPr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217C69-1C27-4309-9830-40EE7D48A1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B1869F-215A-410E-AD40-307D92180C5C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8FDCBB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1CB4E1D-878B-8E48-DEF8-13BAA332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99418007"/>
      </p:ext>
    </p:extLst>
  </p:cSld>
  <p:clrMapOvr>
    <a:masterClrMapping/>
  </p:clrMapOvr>
  <p:transition advTm="222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749B9-1C00-4D69-BCA2-77406CB6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E324FA8-4FB7-4555-A4C0-29DAF124B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14E55E-B98E-43F0-883B-C7024125BE5A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8FDCBB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solidFill>
                  <a:srgbClr val="8FDCBB"/>
                </a:solidFill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323526C-745D-1999-F2A4-168B8B345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C259B27A-0C84-781D-C90E-D00C90279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24886159"/>
      </p:ext>
    </p:extLst>
  </p:cSld>
  <p:clrMapOvr>
    <a:masterClrMapping/>
  </p:clrMapOvr>
  <p:transition advTm="222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92265-040F-471A-B171-F1AB0F60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E31FAA-B41B-4C65-B5AF-3D8FD0BAD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5A396F-A544-4FA3-B938-A50D6B5C7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9CF74D-E9B4-4F68-A45A-F701E9E7740F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8FDCBB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423789BF-B15E-6B62-7022-6F39820FC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41063327"/>
      </p:ext>
    </p:extLst>
  </p:cSld>
  <p:clrMapOvr>
    <a:masterClrMapping/>
  </p:clrMapOvr>
  <p:transition advTm="222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D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7B90B5D-88A9-4039-ADA8-79F7293BC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AC07AB-3EC3-4741-9C29-6CFD2EA483D8}"/>
              </a:ext>
            </a:extLst>
          </p:cNvPr>
          <p:cNvSpPr>
            <a:spLocks/>
          </p:cNvSpPr>
          <p:nvPr userDrawn="1"/>
        </p:nvSpPr>
        <p:spPr>
          <a:xfrm rot="2700000">
            <a:off x="1556856" y="1809000"/>
            <a:ext cx="3240000" cy="3240000"/>
          </a:xfrm>
          <a:prstGeom prst="rect">
            <a:avLst/>
          </a:prstGeom>
          <a:solidFill>
            <a:schemeClr val="bg1"/>
          </a:solidFill>
          <a:ln w="3048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916200-3C06-4897-A178-4FEDE3604DBB}"/>
              </a:ext>
            </a:extLst>
          </p:cNvPr>
          <p:cNvSpPr/>
          <p:nvPr userDrawn="1"/>
        </p:nvSpPr>
        <p:spPr>
          <a:xfrm>
            <a:off x="0" y="3429000"/>
            <a:ext cx="5832909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Space Grotesk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7F2A6-FD5E-4418-804B-3138D32B9C47}"/>
              </a:ext>
            </a:extLst>
          </p:cNvPr>
          <p:cNvSpPr/>
          <p:nvPr userDrawn="1"/>
        </p:nvSpPr>
        <p:spPr>
          <a:xfrm rot="2700000">
            <a:off x="-555598" y="2889000"/>
            <a:ext cx="1080000" cy="1080000"/>
          </a:xfrm>
          <a:prstGeom prst="rect">
            <a:avLst/>
          </a:prstGeom>
          <a:solidFill>
            <a:srgbClr val="F5443A"/>
          </a:solidFill>
          <a:ln w="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18" name="Espace réservé du texte 21">
            <a:extLst>
              <a:ext uri="{FF2B5EF4-FFF2-40B4-BE49-F238E27FC236}">
                <a16:creationId xmlns:a16="http://schemas.microsoft.com/office/drawing/2014/main" id="{AA64B384-298F-4CA4-A5B2-F360A14873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132" y="3429000"/>
            <a:ext cx="10961735" cy="1260000"/>
          </a:xfrm>
          <a:noFill/>
        </p:spPr>
        <p:txBody>
          <a:bodyPr lIns="720000" tIns="108000" rIns="0" bIns="108000"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rgbClr val="F5443A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 texte du chapitre</a:t>
            </a:r>
          </a:p>
        </p:txBody>
      </p:sp>
      <p:sp>
        <p:nvSpPr>
          <p:cNvPr id="29" name="Espace réservé du texte 23">
            <a:extLst>
              <a:ext uri="{FF2B5EF4-FFF2-40B4-BE49-F238E27FC236}">
                <a16:creationId xmlns:a16="http://schemas.microsoft.com/office/drawing/2014/main" id="{C9415A23-B1B6-4673-85F5-9EF607C98C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96856" y="1692088"/>
            <a:ext cx="2160000" cy="1440000"/>
          </a:xfrm>
        </p:spPr>
        <p:txBody>
          <a:bodyPr>
            <a:noAutofit/>
          </a:bodyPr>
          <a:lstStyle>
            <a:lvl1pPr marL="0" indent="0" algn="ctr">
              <a:buNone/>
              <a:defRPr sz="13000">
                <a:solidFill>
                  <a:srgbClr val="F5443A"/>
                </a:solidFill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84669688"/>
      </p:ext>
    </p:extLst>
  </p:cSld>
  <p:clrMapOvr>
    <a:masterClrMapping/>
  </p:clrMapOvr>
  <p:transition advTm="222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7F45E-A916-4E75-B77D-0BA65CB18E52}"/>
              </a:ext>
            </a:extLst>
          </p:cNvPr>
          <p:cNvSpPr>
            <a:spLocks/>
          </p:cNvSpPr>
          <p:nvPr userDrawn="1"/>
        </p:nvSpPr>
        <p:spPr>
          <a:xfrm rot="2700000">
            <a:off x="1556856" y="1809000"/>
            <a:ext cx="3240000" cy="3240000"/>
          </a:xfrm>
          <a:prstGeom prst="rect">
            <a:avLst/>
          </a:prstGeom>
          <a:solidFill>
            <a:schemeClr val="bg1"/>
          </a:solidFill>
          <a:ln w="3048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B90B5D-88A9-4039-ADA8-79F7293BC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4C13EA-4368-4AF8-B2DD-0E8A7EE4C9B5}"/>
              </a:ext>
            </a:extLst>
          </p:cNvPr>
          <p:cNvSpPr/>
          <p:nvPr userDrawn="1"/>
        </p:nvSpPr>
        <p:spPr>
          <a:xfrm>
            <a:off x="0" y="3429000"/>
            <a:ext cx="5832909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Space Grotesk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C74983-F739-4EF6-91E9-B3C908A13757}"/>
              </a:ext>
            </a:extLst>
          </p:cNvPr>
          <p:cNvSpPr/>
          <p:nvPr userDrawn="1"/>
        </p:nvSpPr>
        <p:spPr>
          <a:xfrm rot="2700000">
            <a:off x="-555598" y="2889000"/>
            <a:ext cx="1080000" cy="1080000"/>
          </a:xfrm>
          <a:prstGeom prst="rect">
            <a:avLst/>
          </a:prstGeom>
          <a:solidFill>
            <a:srgbClr val="14335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D45536BA-2FEE-496C-99F6-ED4795D51B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132" y="3429000"/>
            <a:ext cx="10961735" cy="1260000"/>
          </a:xfrm>
          <a:noFill/>
        </p:spPr>
        <p:txBody>
          <a:bodyPr lIns="720000" tIns="108000" rIns="0" bIns="108000"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rgbClr val="14335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 texte du chapitre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A76AA05E-BBF0-40CA-BFD1-D9483E11B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96856" y="1692088"/>
            <a:ext cx="2160000" cy="1440000"/>
          </a:xfrm>
        </p:spPr>
        <p:txBody>
          <a:bodyPr>
            <a:noAutofit/>
          </a:bodyPr>
          <a:lstStyle>
            <a:lvl1pPr marL="0" indent="0" algn="ctr">
              <a:buNone/>
              <a:defRPr sz="13000">
                <a:solidFill>
                  <a:srgbClr val="143355"/>
                </a:solidFill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99949298"/>
      </p:ext>
    </p:extLst>
  </p:cSld>
  <p:clrMapOvr>
    <a:masterClrMapping/>
  </p:clrMapOvr>
  <p:transition advTm="222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874C0-A697-4783-B699-1A0856F39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6C1402-4258-4EBC-839C-4A83965B2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050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5443A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3EC6DE4-84FB-4306-A769-029316B15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420840-D8B5-4BAE-B296-87DCBFE40C5A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F5443A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8268861"/>
      </p:ext>
    </p:extLst>
  </p:cSld>
  <p:clrMapOvr>
    <a:masterClrMapping/>
  </p:clrMapOvr>
  <p:transition advTm="222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72F05-7EAE-46BB-A8DA-0352C834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>
            <a:lvl1pPr>
              <a:defRPr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217C69-1C27-4309-9830-40EE7D48A1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B1869F-215A-410E-AD40-307D92180C5C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F5443A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D89E9F8-E5C4-45F6-F9D8-C95FA65AC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0081964"/>
      </p:ext>
    </p:extLst>
  </p:cSld>
  <p:clrMapOvr>
    <a:masterClrMapping/>
  </p:clrMapOvr>
  <p:transition advTm="222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749B9-1C00-4D69-BCA2-77406CB6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E324FA8-4FB7-4555-A4C0-29DAF124B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14E55E-B98E-43F0-883B-C7024125BE5A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F5443A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C682B7-8014-D025-C235-9FD3D6BFF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D87296D8-EEAD-8593-6A9A-96D7660EC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99960045"/>
      </p:ext>
    </p:extLst>
  </p:cSld>
  <p:clrMapOvr>
    <a:masterClrMapping/>
  </p:clrMapOvr>
  <p:transition advTm="222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92265-040F-471A-B171-F1AB0F60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E31FAA-B41B-4C65-B5AF-3D8FD0BAD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5A396F-A544-4FA3-B938-A50D6B5C7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9CF74D-E9B4-4F68-A45A-F701E9E7740F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F5443A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E50EDC61-43BE-1B44-1D8C-994875522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74491423"/>
      </p:ext>
    </p:extLst>
  </p:cSld>
  <p:clrMapOvr>
    <a:masterClrMapping/>
  </p:clrMapOvr>
  <p:transition advTm="222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874C0-A697-4783-B699-1A0856F39C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r>
              <a:rPr lang="fr-FR" dirty="0"/>
              <a:t>Modifiez </a:t>
            </a:r>
            <a:r>
              <a:rPr lang="fr-FR"/>
              <a:t>le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6C1402-4258-4EBC-839C-4A83965B2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050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14335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00987F-9E39-415E-9FCE-7A2E3C470619}"/>
              </a:ext>
            </a:extLst>
          </p:cNvPr>
          <p:cNvSpPr>
            <a:spLocks noChangeAspect="1"/>
          </p:cNvSpPr>
          <p:nvPr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14335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3EC6DE4-84FB-4306-A769-029316B15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06062"/>
      </p:ext>
    </p:extLst>
  </p:cSld>
  <p:clrMapOvr>
    <a:masterClrMapping/>
  </p:clrMapOvr>
  <p:transition advTm="222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72F05-7EAE-46BB-A8DA-0352C8344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8000" y="365125"/>
            <a:ext cx="10080000" cy="1325563"/>
          </a:xfrm>
        </p:spPr>
        <p:txBody>
          <a:bodyPr>
            <a:normAutofit/>
          </a:bodyPr>
          <a:lstStyle>
            <a:lvl1pPr>
              <a:defRPr sz="4000"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D94C4D-2E39-4B41-BBE5-D2204A4C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217C69-1C27-4309-9830-40EE7D48A1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B1869F-215A-410E-AD40-307D92180C5C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14335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085042"/>
      </p:ext>
    </p:extLst>
  </p:cSld>
  <p:clrMapOvr>
    <a:masterClrMapping/>
  </p:clrMapOvr>
  <p:transition advTm="222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749B9-1C00-4D69-BCA2-77406CB61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527FE-58BF-4B80-A292-FDD4A3C9F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D8DF51-89FB-433E-BDAA-8938C7F61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pace Grotesk Medium" pitchFamily="2" charset="0"/>
                <a:cs typeface="Space Grotesk Medium" pitchFamily="2" charset="0"/>
              </a:defRPr>
            </a:lvl1pPr>
            <a:lvl2pPr>
              <a:defRPr>
                <a:latin typeface="Space Grotesk" pitchFamily="2" charset="0"/>
                <a:cs typeface="Space Grotesk" pitchFamily="2" charset="0"/>
              </a:defRPr>
            </a:lvl2pPr>
            <a:lvl3pPr>
              <a:defRPr>
                <a:latin typeface="Space Grotesk" pitchFamily="2" charset="0"/>
                <a:cs typeface="Space Grotesk" pitchFamily="2" charset="0"/>
              </a:defRPr>
            </a:lvl3pPr>
            <a:lvl4pPr>
              <a:defRPr>
                <a:latin typeface="Space Grotesk" pitchFamily="2" charset="0"/>
                <a:cs typeface="Space Grotesk" pitchFamily="2" charset="0"/>
              </a:defRPr>
            </a:lvl4pPr>
            <a:lvl5pPr>
              <a:defRPr>
                <a:latin typeface="Space Grotesk" pitchFamily="2" charset="0"/>
                <a:cs typeface="Space Grotesk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E324FA8-4FB7-4555-A4C0-29DAF124B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56E715-74B4-40B2-A671-6B310108D7D5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14335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173862"/>
      </p:ext>
    </p:extLst>
  </p:cSld>
  <p:clrMapOvr>
    <a:masterClrMapping/>
  </p:clrMapOvr>
  <p:transition advTm="222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92265-040F-471A-B171-F1AB0F60B1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E31FAA-B41B-4C65-B5AF-3D8FD0BAD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Space Grotesk Medium" pitchFamily="2" charset="0"/>
                <a:cs typeface="Space Grotesk Medium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03580F-88BD-45E2-9534-3E7820EF3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pace Grotesk" pitchFamily="2" charset="77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5A396F-A544-4FA3-B938-A50D6B5C7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9CF74D-E9B4-4F68-A45A-F701E9E7740F}"/>
              </a:ext>
            </a:extLst>
          </p:cNvPr>
          <p:cNvSpPr>
            <a:spLocks noChangeAspect="1"/>
          </p:cNvSpPr>
          <p:nvPr userDrawn="1"/>
        </p:nvSpPr>
        <p:spPr>
          <a:xfrm rot="2700000">
            <a:off x="-355264" y="3069000"/>
            <a:ext cx="720201" cy="720000"/>
          </a:xfrm>
          <a:prstGeom prst="rect">
            <a:avLst/>
          </a:prstGeom>
          <a:solidFill>
            <a:srgbClr val="14335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3519217"/>
      </p:ext>
    </p:extLst>
  </p:cSld>
  <p:clrMapOvr>
    <a:masterClrMapping/>
  </p:clrMapOvr>
  <p:transition advTm="222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7B90B5D-88A9-4039-ADA8-79F7293BC9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580000"/>
            <a:ext cx="726279" cy="100535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F79EEE0-1BB5-40C2-90A9-6B95031FF7E8}"/>
              </a:ext>
            </a:extLst>
          </p:cNvPr>
          <p:cNvSpPr>
            <a:spLocks/>
          </p:cNvSpPr>
          <p:nvPr userDrawn="1"/>
        </p:nvSpPr>
        <p:spPr>
          <a:xfrm rot="2700000">
            <a:off x="1556856" y="1809000"/>
            <a:ext cx="3240000" cy="3240000"/>
          </a:xfrm>
          <a:prstGeom prst="rect">
            <a:avLst/>
          </a:prstGeom>
          <a:solidFill>
            <a:schemeClr val="bg1"/>
          </a:solidFill>
          <a:ln w="304800">
            <a:solidFill>
              <a:srgbClr val="143355">
                <a:alpha val="10000"/>
              </a:srgb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4B390A-5AB4-4ECC-992F-31C16F6D6B64}"/>
              </a:ext>
            </a:extLst>
          </p:cNvPr>
          <p:cNvSpPr/>
          <p:nvPr userDrawn="1"/>
        </p:nvSpPr>
        <p:spPr>
          <a:xfrm>
            <a:off x="0" y="3429000"/>
            <a:ext cx="5832909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Space Grotesk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727B54-71C2-47D9-8722-96ED02FFE53B}"/>
              </a:ext>
            </a:extLst>
          </p:cNvPr>
          <p:cNvSpPr/>
          <p:nvPr userDrawn="1"/>
        </p:nvSpPr>
        <p:spPr>
          <a:xfrm rot="2700000">
            <a:off x="-555598" y="2889000"/>
            <a:ext cx="1080000" cy="1080000"/>
          </a:xfrm>
          <a:prstGeom prst="rect">
            <a:avLst/>
          </a:prstGeom>
          <a:solidFill>
            <a:srgbClr val="0038D5"/>
          </a:solidFill>
          <a:ln w="0">
            <a:solidFill>
              <a:schemeClr val="bg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latin typeface="Space Grotesk" pitchFamily="2" charset="77"/>
              </a:rPr>
              <a:t> </a:t>
            </a:r>
          </a:p>
        </p:txBody>
      </p:sp>
      <p:sp>
        <p:nvSpPr>
          <p:cNvPr id="32" name="Espace réservé du texte 21">
            <a:extLst>
              <a:ext uri="{FF2B5EF4-FFF2-40B4-BE49-F238E27FC236}">
                <a16:creationId xmlns:a16="http://schemas.microsoft.com/office/drawing/2014/main" id="{66CE1C20-1931-4B6D-85F1-41F917659E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132" y="3429000"/>
            <a:ext cx="10961735" cy="1260000"/>
          </a:xfrm>
          <a:noFill/>
        </p:spPr>
        <p:txBody>
          <a:bodyPr lIns="720000" tIns="108000" rIns="0" bIns="108000"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rgbClr val="0038D5"/>
                </a:solidFill>
                <a:latin typeface="Space Grotesk SemiBold" pitchFamily="2" charset="0"/>
                <a:cs typeface="Space Grotesk SemiBold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 texte du chapitre</a:t>
            </a:r>
          </a:p>
        </p:txBody>
      </p:sp>
      <p:sp>
        <p:nvSpPr>
          <p:cNvPr id="33" name="Espace réservé du texte 23">
            <a:extLst>
              <a:ext uri="{FF2B5EF4-FFF2-40B4-BE49-F238E27FC236}">
                <a16:creationId xmlns:a16="http://schemas.microsoft.com/office/drawing/2014/main" id="{4A35BAF5-CD68-4132-BF9E-B31904BED4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96856" y="1692088"/>
            <a:ext cx="2160000" cy="1440000"/>
          </a:xfrm>
        </p:spPr>
        <p:txBody>
          <a:bodyPr>
            <a:noAutofit/>
          </a:bodyPr>
          <a:lstStyle>
            <a:lvl1pPr marL="0" indent="0" algn="ctr">
              <a:buNone/>
              <a:defRPr sz="13000">
                <a:solidFill>
                  <a:srgbClr val="0038D5"/>
                </a:solidFill>
                <a:latin typeface="Space Grotesk SemiBold" pitchFamily="2" charset="0"/>
                <a:cs typeface="Space Grotesk SemiBold" pitchFamily="2" charset="0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95978643"/>
      </p:ext>
    </p:extLst>
  </p:cSld>
  <p:clrMapOvr>
    <a:masterClrMapping/>
  </p:clrMapOvr>
  <p:transition advTm="222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F64BAF3-7125-4739-A87F-0F0B3C5D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603447-C481-4DC8-95CB-F110109A0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CC2DAD-5EAC-4610-97CE-542EACE45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9FBAAB-5B04-4534-B7AA-BB67F8667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92D2EB-5C19-4C29-BEDC-309B4A925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fld id="{D5750491-8210-4814-A4D3-D516FB02D16A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859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9" r:id="rId3"/>
    <p:sldLayoutId id="2147483663" r:id="rId4"/>
    <p:sldLayoutId id="2147483690" r:id="rId5"/>
    <p:sldLayoutId id="2147483674" r:id="rId6"/>
    <p:sldLayoutId id="2147483691" r:id="rId7"/>
    <p:sldLayoutId id="2147483692" r:id="rId8"/>
    <p:sldLayoutId id="2147483664" r:id="rId9"/>
    <p:sldLayoutId id="2147483693" r:id="rId10"/>
    <p:sldLayoutId id="2147483686" r:id="rId11"/>
    <p:sldLayoutId id="2147483694" r:id="rId12"/>
    <p:sldLayoutId id="2147483695" r:id="rId13"/>
    <p:sldLayoutId id="2147483665" r:id="rId14"/>
    <p:sldLayoutId id="2147483696" r:id="rId15"/>
    <p:sldLayoutId id="2147483677" r:id="rId16"/>
    <p:sldLayoutId id="2147483697" r:id="rId17"/>
    <p:sldLayoutId id="2147483698" r:id="rId18"/>
    <p:sldLayoutId id="2147483666" r:id="rId19"/>
    <p:sldLayoutId id="2147483699" r:id="rId20"/>
    <p:sldLayoutId id="2147483680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667" r:id="rId34"/>
    <p:sldLayoutId id="2147483712" r:id="rId35"/>
    <p:sldLayoutId id="2147483683" r:id="rId36"/>
    <p:sldLayoutId id="2147483713" r:id="rId37"/>
    <p:sldLayoutId id="2147483714" r:id="rId38"/>
    <p:sldLayoutId id="2147483668" r:id="rId39"/>
    <p:sldLayoutId id="2147483715" r:id="rId40"/>
    <p:sldLayoutId id="2147483650" r:id="rId41"/>
    <p:sldLayoutId id="2147483716" r:id="rId42"/>
    <p:sldLayoutId id="2147483717" r:id="rId43"/>
  </p:sldLayoutIdLst>
  <p:transition advTm="222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pace Grotesk SemiBold" pitchFamily="2" charset="0"/>
          <a:ea typeface="+mj-ea"/>
          <a:cs typeface="Space Grotesk Semi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pace Grotesk SemiBold" pitchFamily="2" charset="0"/>
          <a:ea typeface="+mn-ea"/>
          <a:cs typeface="Space Grotesk SemiBold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pace Grotesk" pitchFamily="2" charset="0"/>
          <a:ea typeface="+mn-ea"/>
          <a:cs typeface="Space Grotes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pace Grotesk" pitchFamily="2" charset="0"/>
          <a:ea typeface="+mn-ea"/>
          <a:cs typeface="Space Grotes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pace Grotesk" pitchFamily="2" charset="0"/>
          <a:ea typeface="+mn-ea"/>
          <a:cs typeface="Space Grotes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pace Grotesk" pitchFamily="2" charset="0"/>
          <a:ea typeface="+mn-ea"/>
          <a:cs typeface="Space Grotes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3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5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8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9.x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4.xml"/><Relationship Id="rId4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5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6.xml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2.xml"/><Relationship Id="rId4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4.xml"/><Relationship Id="rId4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5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6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7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0.xml"/><Relationship Id="rId5" Type="http://schemas.openxmlformats.org/officeDocument/2006/relationships/image" Target="../media/image24.emf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3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5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7.xml"/><Relationship Id="rId4" Type="http://schemas.openxmlformats.org/officeDocument/2006/relationships/image" Target="../media/image6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tags" Target="../tags/tag5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84E3CFB-93E2-48C3-88B4-B5111C09B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528" y="3163529"/>
            <a:ext cx="6864096" cy="132556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Space Grotesk SemiBold" panose="020B0604020202020204" charset="0"/>
                <a:ea typeface="Calibri" panose="020F0502020204030204" pitchFamily="34" charset="0"/>
                <a:cs typeface="Space Grotesk SemiBold" panose="020B0604020202020204" charset="0"/>
              </a:rPr>
              <a:t>Fatigue Test Modeling For The European INCEFA-SCALE Project</a:t>
            </a:r>
            <a:endParaRPr lang="fr-FR" dirty="0">
              <a:latin typeface="Space Grotesk SemiBold" panose="020B0604020202020204" charset="0"/>
              <a:ea typeface="Calibri" panose="020F0502020204030204" pitchFamily="34" charset="0"/>
              <a:cs typeface="Space Grotesk SemiBold" panose="020B0604020202020204" charset="0"/>
            </a:endParaRP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F075733D-02AC-FF50-CFBA-136E6BE05D03}"/>
              </a:ext>
            </a:extLst>
          </p:cNvPr>
          <p:cNvSpPr txBox="1">
            <a:spLocks/>
          </p:cNvSpPr>
          <p:nvPr/>
        </p:nvSpPr>
        <p:spPr>
          <a:xfrm>
            <a:off x="4986528" y="4646292"/>
            <a:ext cx="6864096" cy="1184121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143355"/>
                </a:solidFill>
                <a:latin typeface="Space Grotesk SemiBold" pitchFamily="2" charset="0"/>
                <a:ea typeface="+mj-ea"/>
                <a:cs typeface="Space Grotesk SemiBold" pitchFamily="2" charset="0"/>
              </a:defRPr>
            </a:lvl1pPr>
          </a:lstStyle>
          <a:p>
            <a:r>
              <a:rPr lang="en-US" sz="1800" dirty="0">
                <a:latin typeface="Space Grotesk" panose="020B0604020202020204" charset="0"/>
                <a:ea typeface="Calibri" panose="020F0502020204030204" pitchFamily="34" charset="0"/>
                <a:cs typeface="Space Grotesk" panose="020B0604020202020204" charset="0"/>
              </a:rPr>
              <a:t>Author: Raphael ALVES HAILER</a:t>
            </a:r>
          </a:p>
          <a:p>
            <a:r>
              <a:rPr lang="en-US" sz="1800" dirty="0">
                <a:latin typeface="Space Grotesk" panose="020B0604020202020204" charset="0"/>
                <a:ea typeface="Calibri" panose="020F0502020204030204" pitchFamily="34" charset="0"/>
                <a:cs typeface="Space Grotesk" panose="020B0604020202020204" charset="0"/>
              </a:rPr>
              <a:t>ENSTA Paris tutor: Anne-Lise GLOANEC</a:t>
            </a:r>
          </a:p>
          <a:p>
            <a:r>
              <a:rPr lang="fr-FR" sz="1800" dirty="0">
                <a:latin typeface="Space Grotesk" panose="020B0604020202020204" charset="0"/>
                <a:ea typeface="Calibri" panose="020F0502020204030204" pitchFamily="34" charset="0"/>
                <a:cs typeface="Space Grotesk" panose="020B0604020202020204" charset="0"/>
              </a:rPr>
              <a:t>Host organization tutor: Stéphan COURTIN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79C20-8997-773F-B698-715753F5A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025" y="5309997"/>
            <a:ext cx="1806975" cy="135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61890"/>
      </p:ext>
    </p:extLst>
  </p:cSld>
  <p:clrMapOvr>
    <a:masterClrMapping/>
  </p:clrMapOvr>
  <p:transition advTm="222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B0597F3-3E0D-239C-880F-03CC458F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/>
          <a:p>
            <a:r>
              <a:rPr lang="en-US" dirty="0"/>
              <a:t>Motivation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B930E-E55B-CEC0-59A9-7C821C4BDB45}"/>
              </a:ext>
            </a:extLst>
          </p:cNvPr>
          <p:cNvSpPr txBox="1"/>
          <p:nvPr/>
        </p:nvSpPr>
        <p:spPr>
          <a:xfrm>
            <a:off x="1282046" y="5210687"/>
            <a:ext cx="481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MR10"/>
              </a:rPr>
              <a:t>Lithograph of the Versailles-Paris railway accident in may 8, 1842. Courtesy of the Bibliothèque Nationale de France</a:t>
            </a:r>
            <a:endParaRPr lang="fr-FR" sz="1200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B4DE1-59CC-2F00-C942-DA2BB211AE98}"/>
              </a:ext>
            </a:extLst>
          </p:cNvPr>
          <p:cNvSpPr txBox="1"/>
          <p:nvPr/>
        </p:nvSpPr>
        <p:spPr>
          <a:xfrm>
            <a:off x="285135" y="634180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10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B0F8F-2818-B289-EA96-E185BA69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39" y="1647312"/>
            <a:ext cx="6056372" cy="3563375"/>
          </a:xfrm>
          <a:prstGeom prst="rect">
            <a:avLst/>
          </a:prstGeom>
        </p:spPr>
      </p:pic>
      <p:pic>
        <p:nvPicPr>
          <p:cNvPr id="1026" name="Picture 2" descr="G-ALYU fuselage failure - inside">
            <a:extLst>
              <a:ext uri="{FF2B5EF4-FFF2-40B4-BE49-F238E27FC236}">
                <a16:creationId xmlns:a16="http://schemas.microsoft.com/office/drawing/2014/main" id="{56172464-135C-2332-C0D0-AE5B2F568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07" y="1744853"/>
            <a:ext cx="4811846" cy="336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FDEBB-A613-678B-9C9D-ECC549AFEAD3}"/>
              </a:ext>
            </a:extLst>
          </p:cNvPr>
          <p:cNvSpPr txBox="1"/>
          <p:nvPr/>
        </p:nvSpPr>
        <p:spPr>
          <a:xfrm>
            <a:off x="6748907" y="5210687"/>
            <a:ext cx="481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MR10"/>
              </a:rPr>
              <a:t>Failure due to cyclic pressurization in the de Havilland Comet I aircraft, the first commercial jet airliner, in 1954. Courtesy of the Royal Air Force (RAF) museum </a:t>
            </a:r>
            <a:endParaRPr lang="fr-FR" sz="1200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185908"/>
      </p:ext>
    </p:extLst>
  </p:cSld>
  <p:clrMapOvr>
    <a:masterClrMapping/>
  </p:clrMapOvr>
  <p:transition advTm="222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7EFAA-9D7C-C3A4-EA42-78040FF2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Fatigue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00C0520-60E5-EE85-CDC0-DB43001D23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7998" y="1825625"/>
                <a:ext cx="100800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Phenomenon where cyclic loads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fr-FR" dirty="0"/>
                  <a:t> lead to rupture of a </a:t>
                </a:r>
                <a:r>
                  <a:rPr lang="fr-FR" dirty="0" err="1"/>
                  <a:t>material</a:t>
                </a:r>
                <a:endParaRPr lang="fr-FR" dirty="0"/>
              </a:p>
              <a:p>
                <a:pPr lvl="1"/>
                <a:r>
                  <a:rPr lang="fr-FR" dirty="0"/>
                  <a:t>Surface imperfections</a:t>
                </a:r>
              </a:p>
              <a:p>
                <a:pPr lvl="1"/>
                <a:r>
                  <a:rPr lang="fr-FR" dirty="0"/>
                  <a:t>Stress concentration K</a:t>
                </a:r>
              </a:p>
              <a:p>
                <a:pPr lvl="1"/>
                <a:r>
                  <a:rPr lang="fr-FR" dirty="0" err="1"/>
                  <a:t>Vacancies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Cumulative damage </a:t>
                </a:r>
                <a:r>
                  <a:rPr lang="fr-FR" dirty="0" err="1"/>
                  <a:t>promotes</a:t>
                </a:r>
                <a:r>
                  <a:rPr lang="fr-FR" dirty="0"/>
                  <a:t> crack </a:t>
                </a:r>
                <a:r>
                  <a:rPr lang="fr-FR" dirty="0" err="1"/>
                  <a:t>growth</a:t>
                </a:r>
                <a:r>
                  <a:rPr lang="fr-FR" dirty="0"/>
                  <a:t> </a:t>
                </a:r>
                <a:r>
                  <a:rPr lang="fr-FR" dirty="0" err="1"/>
                  <a:t>throughout</a:t>
                </a:r>
                <a:r>
                  <a:rPr lang="fr-FR" dirty="0"/>
                  <a:t> </a:t>
                </a:r>
                <a:r>
                  <a:rPr lang="fr-FR" dirty="0" err="1"/>
                  <a:t>material’s</a:t>
                </a:r>
                <a:r>
                  <a:rPr lang="fr-FR" dirty="0"/>
                  <a:t> </a:t>
                </a:r>
                <a:r>
                  <a:rPr lang="fr-FR" dirty="0" err="1"/>
                  <a:t>lifetime</a:t>
                </a:r>
                <a:endParaRPr lang="fr-FR" dirty="0"/>
              </a:p>
              <a:p>
                <a:r>
                  <a:rPr lang="fr-FR" dirty="0"/>
                  <a:t>Paris </a:t>
                </a:r>
                <a:r>
                  <a:rPr lang="fr-FR" dirty="0" err="1"/>
                  <a:t>law</a:t>
                </a:r>
                <a:r>
                  <a:rPr lang="fr-FR" dirty="0"/>
                  <a:t> </a:t>
                </a:r>
                <a:r>
                  <a:rPr lang="fr-FR" dirty="0" err="1"/>
                  <a:t>used</a:t>
                </a:r>
                <a:r>
                  <a:rPr lang="fr-FR" dirty="0"/>
                  <a:t> to </a:t>
                </a:r>
                <a:r>
                  <a:rPr lang="fr-FR" dirty="0" err="1"/>
                  <a:t>predict</a:t>
                </a:r>
                <a:r>
                  <a:rPr lang="fr-FR" dirty="0"/>
                  <a:t> the rate of fatigue </a:t>
                </a:r>
                <a:r>
                  <a:rPr lang="fr-FR" dirty="0" err="1"/>
                  <a:t>frack</a:t>
                </a:r>
                <a:r>
                  <a:rPr lang="fr-FR" dirty="0"/>
                  <a:t> </a:t>
                </a:r>
                <a:r>
                  <a:rPr lang="fr-FR" dirty="0" err="1"/>
                  <a:t>growth</a:t>
                </a:r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00C0520-60E5-EE85-CDC0-DB43001D2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7998" y="1825625"/>
                <a:ext cx="10080000" cy="4351338"/>
              </a:xfrm>
              <a:blipFill>
                <a:blip r:embed="rId4"/>
                <a:stretch>
                  <a:fillRect l="-1088" t="-3081" r="-9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35ED970-1975-DBEC-4E4F-47DA70B4FF70}"/>
              </a:ext>
            </a:extLst>
          </p:cNvPr>
          <p:cNvSpPr txBox="1"/>
          <p:nvPr/>
        </p:nvSpPr>
        <p:spPr>
          <a:xfrm>
            <a:off x="285135" y="634180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11/62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1441273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7EFAA-9D7C-C3A4-EA42-78040FF2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 Growth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D970-1975-DBEC-4E4F-47DA70B4FF70}"/>
              </a:ext>
            </a:extLst>
          </p:cNvPr>
          <p:cNvSpPr txBox="1"/>
          <p:nvPr/>
        </p:nvSpPr>
        <p:spPr>
          <a:xfrm>
            <a:off x="285135" y="634180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1</a:t>
            </a:r>
            <a:r>
              <a:rPr lang="en-US" dirty="0">
                <a:latin typeface="Space Grotesk" pitchFamily="2" charset="77"/>
                <a:cs typeface="Space Grotesk" pitchFamily="2" charset="77"/>
              </a:rPr>
              <a:t>2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0083D-0E3C-9F85-371A-EC8F91576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37" y="1487129"/>
            <a:ext cx="4077786" cy="3883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368B8-3EBF-66EA-8F1F-EE7570987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923" y="2011480"/>
            <a:ext cx="7379818" cy="2835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B0CC34-1154-B4F0-3B95-957BE1DDF335}"/>
              </a:ext>
            </a:extLst>
          </p:cNvPr>
          <p:cNvSpPr txBox="1"/>
          <p:nvPr/>
        </p:nvSpPr>
        <p:spPr>
          <a:xfrm>
            <a:off x="238053" y="5460829"/>
            <a:ext cx="481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 err="1">
                <a:latin typeface="CMR10"/>
              </a:rPr>
              <a:t>Ahmadivala</a:t>
            </a:r>
            <a:r>
              <a:rPr lang="en-US" sz="1200" b="0" i="0" u="none" strike="noStrike" baseline="0" dirty="0">
                <a:latin typeface="CMR10"/>
              </a:rPr>
              <a:t>, </a:t>
            </a:r>
            <a:r>
              <a:rPr lang="en-US" sz="1200" b="0" i="0" u="none" strike="noStrike" baseline="0" dirty="0" err="1">
                <a:latin typeface="CMR10"/>
              </a:rPr>
              <a:t>Morteza</a:t>
            </a:r>
            <a:r>
              <a:rPr lang="en-US" sz="1200" b="0" i="0" u="none" strike="noStrike" baseline="0" dirty="0">
                <a:latin typeface="CMR10"/>
              </a:rPr>
              <a:t>: </a:t>
            </a:r>
            <a:r>
              <a:rPr lang="en-US" sz="1200" b="0" i="0" u="none" strike="noStrike" baseline="0" dirty="0">
                <a:latin typeface="CMTI10"/>
              </a:rPr>
              <a:t>Towards optimal maintenance planning of existing structures based on time-dependent reliability analysis</a:t>
            </a:r>
            <a:r>
              <a:rPr lang="en-US" sz="1200" b="0" i="0" u="none" strike="noStrike" baseline="0" dirty="0">
                <a:latin typeface="CMR10"/>
              </a:rPr>
              <a:t>. PhD thesis, December 2020.</a:t>
            </a:r>
            <a:endParaRPr lang="fr-FR" sz="1200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33643-EAEB-CA53-B232-499904512D3E}"/>
              </a:ext>
            </a:extLst>
          </p:cNvPr>
          <p:cNvSpPr txBox="1"/>
          <p:nvPr/>
        </p:nvSpPr>
        <p:spPr>
          <a:xfrm>
            <a:off x="5966855" y="5460829"/>
            <a:ext cx="481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0" i="0" u="none" strike="noStrike" baseline="0" dirty="0" err="1">
                <a:latin typeface="CMR10"/>
              </a:rPr>
              <a:t>Ghodrat</a:t>
            </a:r>
            <a:r>
              <a:rPr lang="fr-FR" sz="1200" b="0" i="0" u="none" strike="noStrike" baseline="0" dirty="0">
                <a:latin typeface="CMR10"/>
              </a:rPr>
              <a:t>, </a:t>
            </a:r>
            <a:r>
              <a:rPr lang="fr-FR" sz="1200" b="0" i="0" u="none" strike="noStrike" baseline="0" dirty="0" err="1">
                <a:latin typeface="CMR10"/>
              </a:rPr>
              <a:t>Sepideh</a:t>
            </a:r>
            <a:r>
              <a:rPr lang="fr-FR" sz="1200" b="0" i="0" u="none" strike="noStrike" baseline="0" dirty="0">
                <a:latin typeface="CMR10"/>
              </a:rPr>
              <a:t>, Ton </a:t>
            </a:r>
            <a:r>
              <a:rPr lang="fr-FR" sz="1200" b="0" i="0" u="none" strike="noStrike" baseline="0" dirty="0" err="1">
                <a:latin typeface="CMR10"/>
              </a:rPr>
              <a:t>Riemslag</a:t>
            </a:r>
            <a:r>
              <a:rPr lang="fr-FR" sz="1200" b="0" i="0" u="none" strike="noStrike" baseline="0" dirty="0">
                <a:latin typeface="CMR10"/>
              </a:rPr>
              <a:t>, and Leo AI </a:t>
            </a:r>
            <a:r>
              <a:rPr lang="fr-FR" sz="1200" b="0" i="0" u="none" strike="noStrike" baseline="0" dirty="0" err="1">
                <a:latin typeface="CMR10"/>
              </a:rPr>
              <a:t>Kestens</a:t>
            </a:r>
            <a:r>
              <a:rPr lang="fr-FR" sz="1200" b="0" i="0" u="none" strike="noStrike" baseline="0" dirty="0">
                <a:latin typeface="CMR10"/>
              </a:rPr>
              <a:t>: </a:t>
            </a:r>
            <a:r>
              <a:rPr lang="fr-FR" sz="1200" b="0" i="0" u="none" strike="noStrike" baseline="0" dirty="0" err="1">
                <a:latin typeface="CMTI10"/>
              </a:rPr>
              <a:t>Measuring</a:t>
            </a:r>
            <a:r>
              <a:rPr lang="fr-FR" sz="1200" b="0" i="0" u="none" strike="noStrike" baseline="0" dirty="0">
                <a:latin typeface="CMTI10"/>
              </a:rPr>
              <a:t> </a:t>
            </a:r>
            <a:r>
              <a:rPr lang="fr-FR" sz="1200" b="0" i="0" u="none" strike="noStrike" baseline="0" dirty="0" err="1">
                <a:latin typeface="CMTI10"/>
              </a:rPr>
              <a:t>plasticity</a:t>
            </a:r>
            <a:r>
              <a:rPr lang="fr-FR" sz="1200" b="0" i="0" u="none" strike="noStrike" baseline="0" dirty="0">
                <a:latin typeface="CMTI10"/>
              </a:rPr>
              <a:t> </a:t>
            </a:r>
            <a:r>
              <a:rPr lang="fr-FR" sz="1200" b="0" i="0" u="none" strike="noStrike" baseline="0" dirty="0" err="1">
                <a:latin typeface="CMTI10"/>
              </a:rPr>
              <a:t>with</a:t>
            </a:r>
            <a:r>
              <a:rPr lang="fr-FR" sz="1200" b="0" i="0" u="none" strike="noStrike" baseline="0" dirty="0">
                <a:latin typeface="CMTI10"/>
              </a:rPr>
              <a:t> orientation </a:t>
            </a:r>
            <a:r>
              <a:rPr lang="fr-FR" sz="1200" b="0" i="0" u="none" strike="noStrike" baseline="0" dirty="0" err="1">
                <a:latin typeface="CMTI10"/>
              </a:rPr>
              <a:t>contrast</a:t>
            </a:r>
            <a:r>
              <a:rPr lang="fr-FR" sz="1200" b="0" i="0" u="none" strike="noStrike" baseline="0" dirty="0">
                <a:latin typeface="CMTI10"/>
              </a:rPr>
              <a:t> </a:t>
            </a:r>
            <a:r>
              <a:rPr lang="fr-FR" sz="1200" b="0" i="0" u="none" strike="noStrike" baseline="0" dirty="0" err="1">
                <a:latin typeface="CMTI10"/>
              </a:rPr>
              <a:t>microscopy</a:t>
            </a:r>
            <a:r>
              <a:rPr lang="fr-FR" sz="1200" b="0" i="0" u="none" strike="noStrike" baseline="0" dirty="0">
                <a:latin typeface="CMTI10"/>
              </a:rPr>
              <a:t> in aluminium 6061-t4</a:t>
            </a:r>
            <a:r>
              <a:rPr lang="fr-FR" sz="1200" b="0" i="0" u="none" strike="noStrike" baseline="0" dirty="0">
                <a:latin typeface="CMR10"/>
              </a:rPr>
              <a:t>. </a:t>
            </a:r>
            <a:r>
              <a:rPr lang="fr-FR" sz="1200" b="0" i="0" u="none" strike="noStrike" baseline="0" dirty="0" err="1">
                <a:latin typeface="CMR10"/>
              </a:rPr>
              <a:t>Metals</a:t>
            </a:r>
            <a:r>
              <a:rPr lang="fr-FR" sz="1200" b="0" i="0" u="none" strike="noStrike" baseline="0" dirty="0">
                <a:latin typeface="CMR10"/>
              </a:rPr>
              <a:t>, 7(4):108, 2017.</a:t>
            </a:r>
            <a:endParaRPr lang="fr-FR" sz="1200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149378"/>
      </p:ext>
    </p:extLst>
  </p:cSld>
  <p:clrMapOvr>
    <a:masterClrMapping/>
  </p:clrMapOvr>
  <p:transition advTm="222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7EFAA-9D7C-C3A4-EA42-78040FF2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Fatigue life stages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0C0520-60E5-EE85-CDC0-DB43001D2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7" y="1825625"/>
            <a:ext cx="10230273" cy="4351338"/>
          </a:xfrm>
        </p:spPr>
        <p:txBody>
          <a:bodyPr>
            <a:normAutofit/>
          </a:bodyPr>
          <a:lstStyle/>
          <a:p>
            <a:r>
              <a:rPr lang="en-US" dirty="0"/>
              <a:t>Two fatigue life stages of interest for the INCEFA-SCALE project:</a:t>
            </a:r>
          </a:p>
          <a:p>
            <a:pPr lvl="1"/>
            <a:r>
              <a:rPr lang="en-US" dirty="0"/>
              <a:t>Maximum hardening stage</a:t>
            </a:r>
          </a:p>
          <a:p>
            <a:pPr lvl="2"/>
            <a:r>
              <a:rPr lang="en-US" dirty="0"/>
              <a:t>Early fatigue life</a:t>
            </a:r>
          </a:p>
          <a:p>
            <a:pPr lvl="2"/>
            <a:r>
              <a:rPr lang="en-US" dirty="0"/>
              <a:t>Material experiences cyclic hardening</a:t>
            </a:r>
          </a:p>
          <a:p>
            <a:pPr lvl="1"/>
            <a:r>
              <a:rPr lang="en-US" dirty="0"/>
              <a:t>Half life stage</a:t>
            </a:r>
          </a:p>
          <a:p>
            <a:pPr lvl="2"/>
            <a:r>
              <a:rPr lang="en-US" dirty="0"/>
              <a:t>Life stage where the number of cycles is half the necessary for rupture</a:t>
            </a:r>
          </a:p>
          <a:p>
            <a:pPr lvl="2"/>
            <a:r>
              <a:rPr lang="en-US" dirty="0"/>
              <a:t>Most real life machinery components are in this stage. Hence the importance of characterizing it accurately</a:t>
            </a:r>
          </a:p>
          <a:p>
            <a:pPr lvl="2"/>
            <a:r>
              <a:rPr lang="en-US" dirty="0"/>
              <a:t>Corresponding to stabilized cyclic behavior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D970-1975-DBEC-4E4F-47DA70B4FF70}"/>
              </a:ext>
            </a:extLst>
          </p:cNvPr>
          <p:cNvSpPr txBox="1"/>
          <p:nvPr/>
        </p:nvSpPr>
        <p:spPr>
          <a:xfrm>
            <a:off x="285135" y="634180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13/62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2518323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2794E2-F47A-AE18-0D92-A0974C7F7D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fr-FR" dirty="0"/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2D6597DD-2ED2-BE1E-654A-0CF6F6D639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7448" y="3429000"/>
            <a:ext cx="9977526" cy="126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Chaboche</a:t>
            </a:r>
            <a:r>
              <a:rPr lang="en-US" dirty="0"/>
              <a:t> Constitutive Model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B80BB-974D-271C-43A0-3FB33A8F594F}"/>
              </a:ext>
            </a:extLst>
          </p:cNvPr>
          <p:cNvSpPr txBox="1"/>
          <p:nvPr/>
        </p:nvSpPr>
        <p:spPr>
          <a:xfrm>
            <a:off x="285135" y="634180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14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5644921"/>
      </p:ext>
    </p:extLst>
  </p:cSld>
  <p:clrMapOvr>
    <a:masterClrMapping/>
  </p:clrMapOvr>
  <p:transition advTm="222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2578013-A068-DF0F-6ABF-357F9447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/>
          <a:p>
            <a:r>
              <a:rPr lang="en-US" dirty="0" err="1"/>
              <a:t>Chaboche</a:t>
            </a:r>
            <a:r>
              <a:rPr lang="en-US" dirty="0"/>
              <a:t> constitutive model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2C6EC63-9360-7713-6CB7-A3FB6613E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351338"/>
          </a:xfrm>
        </p:spPr>
        <p:txBody>
          <a:bodyPr/>
          <a:lstStyle/>
          <a:p>
            <a:r>
              <a:rPr lang="en-US" dirty="0"/>
              <a:t>All numerical simulations considered the </a:t>
            </a:r>
            <a:r>
              <a:rPr lang="en-US" dirty="0" err="1"/>
              <a:t>Chaboche</a:t>
            </a:r>
            <a:r>
              <a:rPr lang="en-US" dirty="0"/>
              <a:t> constitutive model</a:t>
            </a:r>
          </a:p>
          <a:p>
            <a:pPr lvl="1"/>
            <a:r>
              <a:rPr lang="en-US" dirty="0"/>
              <a:t>Designed as a way to characterize the </a:t>
            </a:r>
            <a:r>
              <a:rPr lang="en-US" b="1" dirty="0">
                <a:solidFill>
                  <a:srgbClr val="FF0000"/>
                </a:solidFill>
              </a:rPr>
              <a:t>316L stainless steel</a:t>
            </a:r>
          </a:p>
          <a:p>
            <a:pPr lvl="1"/>
            <a:r>
              <a:rPr lang="en-US" dirty="0"/>
              <a:t>Mathematical model with equations that account for the kinematic and the isotropic hardening effects</a:t>
            </a:r>
          </a:p>
          <a:p>
            <a:pPr lvl="1"/>
            <a:r>
              <a:rPr lang="en-US" dirty="0"/>
              <a:t>Particular focus on cyclic plasticity</a:t>
            </a:r>
          </a:p>
          <a:p>
            <a:pPr lvl="1"/>
            <a:r>
              <a:rPr lang="en-US" dirty="0"/>
              <a:t>Accounts for strain accumulation and recovering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07BBD-DEE9-5ABD-0F91-E6DAEBCFC1E5}"/>
              </a:ext>
            </a:extLst>
          </p:cNvPr>
          <p:cNvSpPr txBox="1"/>
          <p:nvPr/>
        </p:nvSpPr>
        <p:spPr>
          <a:xfrm>
            <a:off x="285135" y="634180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15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649147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2578013-A068-DF0F-6ABF-357F9447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/>
          <a:p>
            <a:r>
              <a:rPr lang="en-US" dirty="0" err="1"/>
              <a:t>Chaboche</a:t>
            </a:r>
            <a:r>
              <a:rPr lang="en-US" dirty="0"/>
              <a:t> constitutive model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07BBD-DEE9-5ABD-0F91-E6DAEBCFC1E5}"/>
              </a:ext>
            </a:extLst>
          </p:cNvPr>
          <p:cNvSpPr txBox="1"/>
          <p:nvPr/>
        </p:nvSpPr>
        <p:spPr>
          <a:xfrm>
            <a:off x="285135" y="634180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16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D27D44-1E74-4E50-3C11-4E496A23D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74" y="1571777"/>
            <a:ext cx="5194626" cy="4402704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3C88C5C-28D6-8E56-8AA9-2E1E8B22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000" y="1690688"/>
            <a:ext cx="46218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code_aster</a:t>
            </a:r>
            <a:r>
              <a:rPr lang="en-US" dirty="0"/>
              <a:t> is able to implement it easily</a:t>
            </a:r>
          </a:p>
          <a:p>
            <a:pPr lvl="1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</a:t>
            </a:r>
            <a:r>
              <a:rPr lang="fr-FR" dirty="0" err="1"/>
              <a:t>effect</a:t>
            </a:r>
            <a:endParaRPr lang="fr-FR" dirty="0"/>
          </a:p>
          <a:p>
            <a:pPr lvl="2"/>
            <a:r>
              <a:rPr lang="fr-FR" dirty="0"/>
              <a:t>Variable amplitude </a:t>
            </a:r>
            <a:r>
              <a:rPr lang="fr-FR" dirty="0" err="1"/>
              <a:t>loading</a:t>
            </a:r>
            <a:endParaRPr lang="fr-FR" dirty="0"/>
          </a:p>
          <a:p>
            <a:pPr lvl="1"/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</a:t>
            </a:r>
            <a:r>
              <a:rPr lang="fr-FR" dirty="0" err="1"/>
              <a:t>effect</a:t>
            </a:r>
            <a:endParaRPr lang="fr-FR" dirty="0"/>
          </a:p>
          <a:p>
            <a:r>
              <a:rPr lang="fr-FR" dirty="0"/>
              <a:t>In the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2 </a:t>
            </a:r>
            <a:r>
              <a:rPr lang="fr-FR" dirty="0" err="1"/>
              <a:t>kinematic</a:t>
            </a:r>
            <a:r>
              <a:rPr lang="fr-FR" dirty="0"/>
              <a:t> </a:t>
            </a:r>
            <a:r>
              <a:rPr lang="fr-FR" dirty="0" err="1"/>
              <a:t>hardenings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approach</a:t>
            </a:r>
            <a:r>
              <a:rPr lang="fr-FR" dirty="0"/>
              <a:t> on </a:t>
            </a:r>
            <a:r>
              <a:rPr lang="fr-FR" dirty="0" err="1"/>
              <a:t>parameter</a:t>
            </a:r>
            <a:r>
              <a:rPr lang="fr-FR" dirty="0"/>
              <a:t> identification can </a:t>
            </a:r>
            <a:r>
              <a:rPr lang="fr-FR" dirty="0" err="1"/>
              <a:t>be</a:t>
            </a:r>
            <a:r>
              <a:rPr lang="fr-FR" dirty="0"/>
              <a:t> to solve an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321462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2578013-A068-DF0F-6ABF-357F9447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/>
          <a:p>
            <a:r>
              <a:rPr lang="en-US" dirty="0" err="1"/>
              <a:t>Chaboche</a:t>
            </a:r>
            <a:r>
              <a:rPr lang="en-US" dirty="0"/>
              <a:t> constitutive model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D2C6EC63-9360-7713-6CB7-A3FB6613E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7999" y="1825625"/>
                <a:ext cx="10080000" cy="4351338"/>
              </a:xfrm>
            </p:spPr>
            <p:txBody>
              <a:bodyPr/>
              <a:lstStyle/>
              <a:p>
                <a:r>
                  <a:rPr lang="en-US" dirty="0"/>
                  <a:t>Important mechanical quantities</a:t>
                </a:r>
              </a:p>
              <a:p>
                <a:pPr lvl="1"/>
                <a:r>
                  <a:rPr lang="en-US" dirty="0"/>
                  <a:t>In the whole study, we are going to rely in measures of two important mechanical quantities:</a:t>
                </a:r>
              </a:p>
              <a:p>
                <a:pPr lvl="2"/>
                <a:r>
                  <a:rPr lang="en-US" dirty="0"/>
                  <a:t>Von Mises equivalent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𝑉𝑀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pPr lvl="2"/>
                <a:r>
                  <a:rPr lang="en-US" dirty="0"/>
                  <a:t>Von Mises equivalent strain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𝑉𝑀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D2C6EC63-9360-7713-6CB7-A3FB6613E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7999" y="1825625"/>
                <a:ext cx="10080000" cy="4351338"/>
              </a:xfrm>
              <a:blipFill>
                <a:blip r:embed="rId3"/>
                <a:stretch>
                  <a:fillRect l="-1088" t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0907BBD-DEE9-5ABD-0F91-E6DAEBCFC1E5}"/>
              </a:ext>
            </a:extLst>
          </p:cNvPr>
          <p:cNvSpPr txBox="1"/>
          <p:nvPr/>
        </p:nvSpPr>
        <p:spPr>
          <a:xfrm>
            <a:off x="285135" y="6341806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17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477F-F030-A094-08BB-9FC112F07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474" y="3429000"/>
            <a:ext cx="7639050" cy="771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3CA03-A42F-DC6D-3049-C4515CCCF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4869656"/>
            <a:ext cx="2705100" cy="638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4820594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945C24-0B15-4485-E722-FF53E4C0EE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fr-FR" dirty="0"/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6BF17FF8-5BBB-8CAF-9605-75598E636BA5}"/>
              </a:ext>
            </a:extLst>
          </p:cNvPr>
          <p:cNvSpPr txBox="1">
            <a:spLocks/>
          </p:cNvSpPr>
          <p:nvPr/>
        </p:nvSpPr>
        <p:spPr>
          <a:xfrm>
            <a:off x="0" y="3337491"/>
            <a:ext cx="7687272" cy="1440000"/>
          </a:xfrm>
          <a:prstGeom prst="rect">
            <a:avLst/>
          </a:prstGeom>
          <a:noFill/>
        </p:spPr>
        <p:txBody>
          <a:bodyPr vert="horz" lIns="720000" tIns="108000" rIns="0" bIns="108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rgbClr val="C17250"/>
                </a:solidFill>
                <a:latin typeface="Space Grotesk SemiBold" pitchFamily="2" charset="0"/>
                <a:ea typeface="+mn-ea"/>
                <a:cs typeface="Space Grotesk SemiBold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Multi-objective optimization and evolutionary algorithms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C2297-2781-5A00-CE20-42ED3A87A87A}"/>
              </a:ext>
            </a:extLst>
          </p:cNvPr>
          <p:cNvSpPr txBox="1"/>
          <p:nvPr/>
        </p:nvSpPr>
        <p:spPr>
          <a:xfrm>
            <a:off x="285135" y="634180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18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8131104"/>
      </p:ext>
    </p:extLst>
  </p:cSld>
  <p:clrMapOvr>
    <a:masterClrMapping/>
  </p:clrMapOvr>
  <p:transition advTm="222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6701A-7F16-E7B6-7ABD-E93538BE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multi-objective optimization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81AD7-3A6B-8945-92D2-0B6ABC2A74BB}"/>
              </a:ext>
            </a:extLst>
          </p:cNvPr>
          <p:cNvSpPr txBox="1"/>
          <p:nvPr/>
        </p:nvSpPr>
        <p:spPr>
          <a:xfrm>
            <a:off x="285135" y="634180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19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1CB7F33-1A8C-06BC-E966-832C99FC1151}"/>
              </a:ext>
            </a:extLst>
          </p:cNvPr>
          <p:cNvSpPr txBox="1">
            <a:spLocks/>
          </p:cNvSpPr>
          <p:nvPr/>
        </p:nvSpPr>
        <p:spPr>
          <a:xfrm>
            <a:off x="1007999" y="1825625"/>
            <a:ext cx="72707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pace Grotesk Medium" pitchFamily="2" charset="0"/>
                <a:ea typeface="+mn-ea"/>
                <a:cs typeface="Space Grotesk Medium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Optimization problems where two or more objectives are considered</a:t>
            </a:r>
          </a:p>
          <a:p>
            <a:r>
              <a:rPr lang="en-US" dirty="0"/>
              <a:t>Objective: determine the Pareto front</a:t>
            </a:r>
          </a:p>
          <a:p>
            <a:pPr lvl="1"/>
            <a:r>
              <a:rPr lang="en-US" dirty="0"/>
              <a:t>Set of designs that dominates all others</a:t>
            </a:r>
          </a:p>
          <a:p>
            <a:r>
              <a:rPr lang="en-US" dirty="0"/>
              <a:t>Typical mathematical formulation without constraints: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009A6-3936-EA1A-1C57-31AEC5D0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971" y="1825625"/>
            <a:ext cx="4130010" cy="544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F089DD-222B-8A36-393A-161DAD885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768" y="2469609"/>
            <a:ext cx="2804415" cy="3063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B9B931-FACE-E1AC-2EB0-083C28B88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003" y="4601335"/>
            <a:ext cx="7283762" cy="931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3880786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and contextualization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Theoretical foundations of fatigue assessment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Chaboche</a:t>
            </a:r>
            <a:r>
              <a:rPr lang="en-US" dirty="0"/>
              <a:t> Constitutive Model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/>
              <a:t>Multi-objective optimization and evolutionary algorithms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fr-FR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A4537-B14F-D76D-9455-25C1DB34605E}"/>
              </a:ext>
            </a:extLst>
          </p:cNvPr>
          <p:cNvSpPr txBox="1"/>
          <p:nvPr/>
        </p:nvSpPr>
        <p:spPr>
          <a:xfrm>
            <a:off x="285135" y="6341806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2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5439462"/>
      </p:ext>
    </p:extLst>
  </p:cSld>
  <p:clrMapOvr>
    <a:masterClrMapping/>
  </p:clrMapOvr>
  <p:transition advTm="222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6701A-7F16-E7B6-7ABD-E93538BE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1B7B21B-F0C8-CBC4-A237-471F87AA57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7999" y="1825624"/>
                <a:ext cx="9444848" cy="4885513"/>
              </a:xfrm>
            </p:spPr>
            <p:txBody>
              <a:bodyPr/>
              <a:lstStyle/>
              <a:p>
                <a:r>
                  <a:rPr lang="en-US" dirty="0"/>
                  <a:t>Based on principles of natural selection</a:t>
                </a:r>
              </a:p>
              <a:p>
                <a:pPr lvl="1"/>
                <a:r>
                  <a:rPr lang="en-US" dirty="0"/>
                  <a:t>Survival of the fittest</a:t>
                </a:r>
              </a:p>
              <a:p>
                <a:r>
                  <a:rPr lang="en-US" dirty="0"/>
                  <a:t>Genetic information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DoE parameters</a:t>
                </a:r>
              </a:p>
              <a:p>
                <a:r>
                  <a:rPr lang="en-US" dirty="0"/>
                  <a:t>Uses of crossover and mutation operators</a:t>
                </a:r>
              </a:p>
              <a:p>
                <a:r>
                  <a:rPr lang="en-US" dirty="0"/>
                  <a:t>In this study, the NSGA-II algorithm is used</a:t>
                </a:r>
              </a:p>
              <a:p>
                <a:pPr lvl="1"/>
                <a:r>
                  <a:rPr lang="en-US" dirty="0"/>
                  <a:t>Crossover operator: Simulated Binary Crossover (SBX)</a:t>
                </a:r>
              </a:p>
              <a:p>
                <a:pPr lvl="1"/>
                <a:r>
                  <a:rPr lang="en-US" dirty="0"/>
                  <a:t>Mutation Operator: Polynomial Mutation</a:t>
                </a:r>
              </a:p>
              <a:p>
                <a:pPr lvl="1"/>
                <a:r>
                  <a:rPr lang="en-US" dirty="0"/>
                  <a:t>Individuals ranked according to their ranks and crowding distances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1B7B21B-F0C8-CBC4-A237-471F87AA5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7999" y="1825624"/>
                <a:ext cx="9444848" cy="4885513"/>
              </a:xfrm>
              <a:blipFill>
                <a:blip r:embed="rId4"/>
                <a:stretch>
                  <a:fillRect l="-1161" t="-21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5D68E2D-D01F-6764-CBA3-5C9ABB371CFA}"/>
              </a:ext>
            </a:extLst>
          </p:cNvPr>
          <p:cNvSpPr txBox="1"/>
          <p:nvPr/>
        </p:nvSpPr>
        <p:spPr>
          <a:xfrm>
            <a:off x="285135" y="6341806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20/62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EA7B6-179F-6FCC-337A-BAB96DBFB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015" y="5735897"/>
            <a:ext cx="26670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545E4-58D2-25CE-6CDB-F90AFF3FC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987" y="5702300"/>
            <a:ext cx="1342513" cy="8253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88E7E6-D6C4-8C22-459D-3A3AB65E54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758015" y="6114999"/>
            <a:ext cx="675972" cy="18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93216833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6701A-7F16-E7B6-7ABD-E93538BE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NSGA-II workflow and pseudocode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68E2D-D01F-6764-CBA3-5C9ABB371CFA}"/>
              </a:ext>
            </a:extLst>
          </p:cNvPr>
          <p:cNvSpPr txBox="1"/>
          <p:nvPr/>
        </p:nvSpPr>
        <p:spPr>
          <a:xfrm>
            <a:off x="285135" y="634180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2</a:t>
            </a:r>
            <a:r>
              <a:rPr lang="en-US" dirty="0">
                <a:latin typeface="Space Grotesk" pitchFamily="2" charset="77"/>
                <a:cs typeface="Space Grotesk" pitchFamily="2" charset="77"/>
              </a:rPr>
              <a:t>1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15CFC-428B-1D1C-A7BA-6087F8BE2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8" y="2180840"/>
            <a:ext cx="5019675" cy="2943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E01ED5-924E-6309-51B5-52060555C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653" y="1690688"/>
            <a:ext cx="6730790" cy="3892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708649-80CB-0E5E-D54C-102EF8807D6A}"/>
              </a:ext>
            </a:extLst>
          </p:cNvPr>
          <p:cNvSpPr txBox="1"/>
          <p:nvPr/>
        </p:nvSpPr>
        <p:spPr>
          <a:xfrm>
            <a:off x="2206907" y="6110973"/>
            <a:ext cx="7682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MR10"/>
              </a:rPr>
              <a:t>Deb, K., A. Pratap, S. Agarwal, and T. </a:t>
            </a:r>
            <a:r>
              <a:rPr lang="en-US" sz="1200" b="0" i="0" u="none" strike="noStrike" baseline="0" dirty="0" err="1">
                <a:latin typeface="CMR10"/>
              </a:rPr>
              <a:t>Meyarivan</a:t>
            </a:r>
            <a:r>
              <a:rPr lang="en-US" sz="1200" b="0" i="0" u="none" strike="noStrike" baseline="0" dirty="0">
                <a:latin typeface="CMR10"/>
              </a:rPr>
              <a:t>: </a:t>
            </a:r>
            <a:r>
              <a:rPr lang="en-US" sz="1200" b="0" i="0" u="none" strike="noStrike" baseline="0" dirty="0">
                <a:latin typeface="CMTI10"/>
              </a:rPr>
              <a:t>A fast and elitist </a:t>
            </a:r>
            <a:r>
              <a:rPr lang="en-US" sz="1200" b="0" i="0" u="none" strike="noStrike" baseline="0" dirty="0" err="1">
                <a:latin typeface="CMTI10"/>
              </a:rPr>
              <a:t>multiobjective</a:t>
            </a:r>
            <a:r>
              <a:rPr lang="en-US" sz="1200" b="0" i="0" u="none" strike="noStrike" baseline="0" dirty="0">
                <a:latin typeface="CMTI10"/>
              </a:rPr>
              <a:t> genetic </a:t>
            </a:r>
            <a:r>
              <a:rPr lang="fr-FR" sz="1200" b="0" i="0" u="none" strike="noStrike" baseline="0" dirty="0" err="1">
                <a:latin typeface="CMTI10"/>
              </a:rPr>
              <a:t>algorithm</a:t>
            </a:r>
            <a:r>
              <a:rPr lang="fr-FR" sz="1200" b="0" i="0" u="none" strike="noStrike" baseline="0" dirty="0">
                <a:latin typeface="CMTI10"/>
              </a:rPr>
              <a:t>: </a:t>
            </a:r>
            <a:r>
              <a:rPr lang="fr-FR" sz="1200" b="0" i="0" u="none" strike="noStrike" baseline="0" dirty="0" err="1">
                <a:latin typeface="CMTI10"/>
              </a:rPr>
              <a:t>Nsga</a:t>
            </a:r>
            <a:r>
              <a:rPr lang="fr-FR" sz="1200" b="0" i="0" u="none" strike="noStrike" baseline="0" dirty="0">
                <a:latin typeface="CMTI10"/>
              </a:rPr>
              <a:t>-ii</a:t>
            </a:r>
            <a:r>
              <a:rPr lang="fr-FR" sz="1200" b="0" i="0" u="none" strike="noStrike" baseline="0" dirty="0">
                <a:latin typeface="CMR10"/>
              </a:rPr>
              <a:t>. IEEE Transactions on </a:t>
            </a:r>
            <a:r>
              <a:rPr lang="fr-FR" sz="1200" b="0" i="0" u="none" strike="noStrike" baseline="0" dirty="0" err="1">
                <a:latin typeface="CMR10"/>
              </a:rPr>
              <a:t>Evolutionary</a:t>
            </a:r>
            <a:r>
              <a:rPr lang="fr-FR" sz="1200" b="0" i="0" u="none" strike="noStrike" baseline="0" dirty="0">
                <a:latin typeface="CMR10"/>
              </a:rPr>
              <a:t> Computation, 6(2):182–197, 2002</a:t>
            </a:r>
            <a:endParaRPr lang="fr-FR" sz="1200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114720"/>
      </p:ext>
    </p:extLst>
  </p:cSld>
  <p:clrMapOvr>
    <a:masterClrMapping/>
  </p:clrMapOvr>
  <p:transition advTm="222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94D324A-F334-B1F7-7ECB-AC360F3E5D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7449" y="3429000"/>
            <a:ext cx="6388609" cy="1260000"/>
          </a:xfrm>
        </p:spPr>
        <p:txBody>
          <a:bodyPr/>
          <a:lstStyle/>
          <a:p>
            <a:r>
              <a:rPr lang="en-US" dirty="0"/>
              <a:t>Results and discussion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F18413-3CAE-C811-DB17-8FE7E91769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7FD95-4DEE-2781-9592-C92C72769509}"/>
              </a:ext>
            </a:extLst>
          </p:cNvPr>
          <p:cNvSpPr txBox="1"/>
          <p:nvPr/>
        </p:nvSpPr>
        <p:spPr>
          <a:xfrm>
            <a:off x="285135" y="634180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22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93017A5-3401-677A-4BB8-729AF4C7F897}"/>
              </a:ext>
            </a:extLst>
          </p:cNvPr>
          <p:cNvSpPr txBox="1">
            <a:spLocks/>
          </p:cNvSpPr>
          <p:nvPr/>
        </p:nvSpPr>
        <p:spPr>
          <a:xfrm>
            <a:off x="6371160" y="1297399"/>
            <a:ext cx="5820840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pace Grotesk SemiBold" pitchFamily="2" charset="0"/>
                <a:ea typeface="+mn-ea"/>
                <a:cs typeface="Space Grotesk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 1 – Validation of </a:t>
            </a:r>
            <a:r>
              <a:rPr lang="en-US" dirty="0" err="1"/>
              <a:t>code_aster</a:t>
            </a:r>
            <a:r>
              <a:rPr lang="en-US" dirty="0"/>
              <a:t> modeling</a:t>
            </a:r>
          </a:p>
          <a:p>
            <a:r>
              <a:rPr lang="en-US" dirty="0"/>
              <a:t>Part 2 - Testing </a:t>
            </a:r>
            <a:r>
              <a:rPr lang="en-US" dirty="0" err="1"/>
              <a:t>Chaboche</a:t>
            </a:r>
            <a:r>
              <a:rPr lang="en-US" dirty="0"/>
              <a:t> parameter sets</a:t>
            </a:r>
          </a:p>
          <a:p>
            <a:r>
              <a:rPr lang="en-US" dirty="0"/>
              <a:t>Part 3 – Optimization of parameters</a:t>
            </a:r>
          </a:p>
          <a:p>
            <a:r>
              <a:rPr lang="en-US" dirty="0"/>
              <a:t>Part 4 – OPT parameters on specimens</a:t>
            </a:r>
          </a:p>
          <a:p>
            <a:r>
              <a:rPr lang="en-US" dirty="0"/>
              <a:t>Part 5 – Variable amplitude loading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90492"/>
      </p:ext>
    </p:extLst>
  </p:cSld>
  <p:clrMapOvr>
    <a:masterClrMapping/>
  </p:clrMapOvr>
  <p:transition advTm="222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1EEF258-395D-23AB-656D-B62100A1F6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8000" y="1690688"/>
                <a:ext cx="100800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Study on the effects of geometry and load on notched specimens</a:t>
                </a:r>
              </a:p>
              <a:p>
                <a:r>
                  <a:rPr lang="en-US" dirty="0"/>
                  <a:t>3 geometrical parameters:</a:t>
                </a:r>
              </a:p>
              <a:p>
                <a:pPr lvl="1"/>
                <a:r>
                  <a:rPr lang="en-US" dirty="0"/>
                  <a:t>Nominal Diameter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Reduced diameter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Notch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Interest behind notched specimens:</a:t>
                </a:r>
              </a:p>
              <a:p>
                <a:pPr lvl="1"/>
                <a:r>
                  <a:rPr lang="en-US" dirty="0"/>
                  <a:t>Stress concentration region</a:t>
                </a:r>
              </a:p>
              <a:p>
                <a:pPr lvl="1"/>
                <a:r>
                  <a:rPr lang="en-US" dirty="0"/>
                  <a:t>Susceptible to crack generation</a:t>
                </a:r>
              </a:p>
              <a:p>
                <a:pPr lvl="1"/>
                <a:r>
                  <a:rPr lang="en-US" dirty="0"/>
                  <a:t>Common practice among experimental campaigns on fatigue</a:t>
                </a:r>
              </a:p>
              <a:p>
                <a:r>
                  <a:rPr lang="en-US" dirty="0"/>
                  <a:t>All simulations considered T = 300°C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1EEF258-395D-23AB-656D-B62100A1F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8000" y="1690688"/>
                <a:ext cx="10080000" cy="4667250"/>
              </a:xfrm>
              <a:blipFill>
                <a:blip r:embed="rId3"/>
                <a:stretch>
                  <a:fillRect l="-1088" t="-2872" r="-9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756844-9293-DB55-EA28-50D2CEB3E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767" y="2222089"/>
            <a:ext cx="1363368" cy="27107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Notched specimen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6F91B-3756-576D-11EC-EF773CBBA77F}"/>
              </a:ext>
            </a:extLst>
          </p:cNvPr>
          <p:cNvSpPr txBox="1"/>
          <p:nvPr/>
        </p:nvSpPr>
        <p:spPr>
          <a:xfrm>
            <a:off x="285135" y="634180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23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316106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EEF258-395D-23AB-656D-B62100A1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4183433" cy="4667250"/>
          </a:xfrm>
        </p:spPr>
        <p:txBody>
          <a:bodyPr>
            <a:normAutofit/>
          </a:bodyPr>
          <a:lstStyle/>
          <a:p>
            <a:r>
              <a:rPr lang="en-US" dirty="0"/>
              <a:t>Meshes used</a:t>
            </a:r>
          </a:p>
          <a:p>
            <a:pPr lvl="1"/>
            <a:r>
              <a:rPr lang="en-US" dirty="0"/>
              <a:t>Symmetry boundary conditions applied in order to use smaller domain and refine the mesh</a:t>
            </a:r>
          </a:p>
          <a:p>
            <a:r>
              <a:rPr lang="en-US" dirty="0"/>
              <a:t>Red dot</a:t>
            </a:r>
          </a:p>
          <a:p>
            <a:pPr lvl="1"/>
            <a:r>
              <a:rPr lang="en-US" dirty="0"/>
              <a:t>Extensometer measurement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Validation of </a:t>
            </a:r>
            <a:r>
              <a:rPr lang="en-US" dirty="0" err="1"/>
              <a:t>code_aster</a:t>
            </a:r>
            <a:r>
              <a:rPr lang="en-US" dirty="0"/>
              <a:t> modeling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6F91B-3756-576D-11EC-EF773CBBA77F}"/>
              </a:ext>
            </a:extLst>
          </p:cNvPr>
          <p:cNvSpPr txBox="1"/>
          <p:nvPr/>
        </p:nvSpPr>
        <p:spPr>
          <a:xfrm>
            <a:off x="285135" y="634180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24/62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942AF-2F73-2937-3ECD-9935AC106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4" r="18013"/>
          <a:stretch/>
        </p:blipFill>
        <p:spPr>
          <a:xfrm>
            <a:off x="5029005" y="1607362"/>
            <a:ext cx="6154995" cy="4669277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DB16550-D2D5-EFCE-53E3-6DEE53452DBF}"/>
              </a:ext>
            </a:extLst>
          </p:cNvPr>
          <p:cNvSpPr txBox="1">
            <a:spLocks/>
          </p:cNvSpPr>
          <p:nvPr/>
        </p:nvSpPr>
        <p:spPr>
          <a:xfrm>
            <a:off x="3058024" y="6276639"/>
            <a:ext cx="1808944" cy="47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pace Grotesk Medium" pitchFamily="2" charset="0"/>
                <a:ea typeface="+mn-ea"/>
                <a:cs typeface="Space Grotesk Medium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Space Grotesk" panose="020B0604020202020204" charset="0"/>
                <a:cs typeface="Space Grotesk" panose="020B0604020202020204" charset="0"/>
              </a:rPr>
              <a:t>Notch root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B8A2E6-7181-75D5-2452-1672F62B1B63}"/>
              </a:ext>
            </a:extLst>
          </p:cNvPr>
          <p:cNvSpPr/>
          <p:nvPr/>
        </p:nvSpPr>
        <p:spPr>
          <a:xfrm>
            <a:off x="6921910" y="5683045"/>
            <a:ext cx="373625" cy="37362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DE55E88-4403-22F1-281D-4658EC4F4E53}"/>
              </a:ext>
            </a:extLst>
          </p:cNvPr>
          <p:cNvCxnSpPr>
            <a:stCxn id="5" idx="3"/>
            <a:endCxn id="9" idx="4"/>
          </p:cNvCxnSpPr>
          <p:nvPr/>
        </p:nvCxnSpPr>
        <p:spPr>
          <a:xfrm flipV="1">
            <a:off x="4866968" y="6056671"/>
            <a:ext cx="2241755" cy="45517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42457493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Validation of </a:t>
            </a:r>
            <a:r>
              <a:rPr lang="en-US" dirty="0" err="1"/>
              <a:t>code_aster</a:t>
            </a:r>
            <a:r>
              <a:rPr lang="en-US" dirty="0"/>
              <a:t> modeling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EEF258-395D-23AB-656D-B62100A1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000" y="1569987"/>
            <a:ext cx="100800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 validation of </a:t>
            </a:r>
            <a:r>
              <a:rPr lang="en-US" dirty="0" err="1"/>
              <a:t>code_aster</a:t>
            </a:r>
            <a:r>
              <a:rPr lang="en-US" dirty="0"/>
              <a:t> framework using cyclic stress-strain curves on INCEFA-SCALE diagnostic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Monotonic stress loading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64A78-4F05-C257-B7FA-0F3C310B46C9}"/>
              </a:ext>
            </a:extLst>
          </p:cNvPr>
          <p:cNvSpPr txBox="1"/>
          <p:nvPr/>
        </p:nvSpPr>
        <p:spPr>
          <a:xfrm>
            <a:off x="285135" y="634180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25/62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6ED9B-3786-91C1-E4BA-CA0DD34D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73" y="2403712"/>
            <a:ext cx="4734040" cy="2988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AC291D-D8D5-60CE-158D-FEC7F5A2A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434" y="2403712"/>
            <a:ext cx="4817616" cy="3165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6351396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E1BCAC-FF55-63D9-6078-17526258E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7" r="8863"/>
          <a:stretch/>
        </p:blipFill>
        <p:spPr>
          <a:xfrm>
            <a:off x="6047999" y="3057832"/>
            <a:ext cx="5055992" cy="328397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EEF258-395D-23AB-656D-B62100A1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667250"/>
          </a:xfrm>
        </p:spPr>
        <p:txBody>
          <a:bodyPr>
            <a:normAutofit/>
          </a:bodyPr>
          <a:lstStyle/>
          <a:p>
            <a:r>
              <a:rPr lang="en-US" dirty="0"/>
              <a:t>Comparison of used curves with available experimental data at maximum hardening and half life stages of fatigue life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Validation of </a:t>
            </a:r>
            <a:r>
              <a:rPr lang="en-US" dirty="0" err="1"/>
              <a:t>code_aster</a:t>
            </a:r>
            <a:r>
              <a:rPr lang="en-US" dirty="0"/>
              <a:t> modeling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6F91B-3756-576D-11EC-EF773CBBA77F}"/>
              </a:ext>
            </a:extLst>
          </p:cNvPr>
          <p:cNvSpPr txBox="1"/>
          <p:nvPr/>
        </p:nvSpPr>
        <p:spPr>
          <a:xfrm>
            <a:off x="285135" y="634180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26/62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36909-C5F7-D54A-717C-94FC7467D2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" r="9215"/>
          <a:stretch/>
        </p:blipFill>
        <p:spPr>
          <a:xfrm>
            <a:off x="779647" y="3057832"/>
            <a:ext cx="5055992" cy="32839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4660615"/>
      </p:ext>
    </p:extLst>
  </p:cSld>
  <p:clrMapOvr>
    <a:masterClrMapping/>
  </p:clrMapOvr>
  <p:transition advTm="222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FB1BE8C-FA2A-50ED-4171-F32ADCE1E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445" y="3916900"/>
            <a:ext cx="6178995" cy="18508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68E599-23C2-283B-8A8D-9A18745E7E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17"/>
          <a:stretch/>
        </p:blipFill>
        <p:spPr>
          <a:xfrm>
            <a:off x="5442389" y="2287748"/>
            <a:ext cx="6398954" cy="14370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52C987-2F52-DEBF-0E43-8963B59BF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52" y="2298961"/>
            <a:ext cx="4866437" cy="141569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EEF258-395D-23AB-656D-B62100A1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667250"/>
          </a:xfrm>
        </p:spPr>
        <p:txBody>
          <a:bodyPr>
            <a:normAutofit/>
          </a:bodyPr>
          <a:lstStyle/>
          <a:p>
            <a:r>
              <a:rPr lang="en-US" dirty="0"/>
              <a:t>Results (</a:t>
            </a:r>
            <a:r>
              <a:rPr lang="en-US" dirty="0">
                <a:solidFill>
                  <a:srgbClr val="00B050"/>
                </a:solidFill>
              </a:rPr>
              <a:t>Notch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Extensometer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Validation of </a:t>
            </a:r>
            <a:r>
              <a:rPr lang="en-US" dirty="0" err="1"/>
              <a:t>code_aster</a:t>
            </a:r>
            <a:r>
              <a:rPr lang="en-US" dirty="0"/>
              <a:t> modeling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6F91B-3756-576D-11EC-EF773CBBA77F}"/>
              </a:ext>
            </a:extLst>
          </p:cNvPr>
          <p:cNvSpPr txBox="1"/>
          <p:nvPr/>
        </p:nvSpPr>
        <p:spPr>
          <a:xfrm>
            <a:off x="285135" y="63418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27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C65271-3EDF-B447-37A7-0CFCA07E4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2625" y="4005416"/>
            <a:ext cx="1971675" cy="7143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0C847A-6AAB-26FA-D570-5B87EFAFCEB8}"/>
              </a:ext>
            </a:extLst>
          </p:cNvPr>
          <p:cNvSpPr/>
          <p:nvPr/>
        </p:nvSpPr>
        <p:spPr>
          <a:xfrm>
            <a:off x="5707621" y="3926384"/>
            <a:ext cx="1468925" cy="1859655"/>
          </a:xfrm>
          <a:prstGeom prst="rect">
            <a:avLst/>
          </a:prstGeom>
          <a:noFill/>
          <a:ln w="38100">
            <a:solidFill>
              <a:srgbClr val="0038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7C14B1B-F8FA-893E-F643-0E37076B0BB9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6442085" y="5786039"/>
            <a:ext cx="960619" cy="265580"/>
          </a:xfrm>
          <a:prstGeom prst="bentConnector2">
            <a:avLst/>
          </a:prstGeom>
          <a:ln w="28575">
            <a:solidFill>
              <a:srgbClr val="0038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7BE9A23-9782-29CF-2C45-B25F5D82C4D1}"/>
              </a:ext>
            </a:extLst>
          </p:cNvPr>
          <p:cNvSpPr txBox="1"/>
          <p:nvPr/>
        </p:nvSpPr>
        <p:spPr>
          <a:xfrm>
            <a:off x="7538564" y="6228261"/>
            <a:ext cx="2105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Errors similar to FRF (reference)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BBABDB-8ADA-A33B-535F-E9BD72E759D6}"/>
              </a:ext>
            </a:extLst>
          </p:cNvPr>
          <p:cNvSpPr/>
          <p:nvPr/>
        </p:nvSpPr>
        <p:spPr>
          <a:xfrm>
            <a:off x="2886273" y="2310257"/>
            <a:ext cx="2556116" cy="140439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617D8C-FC74-787E-6229-F39BD0D5216C}"/>
              </a:ext>
            </a:extLst>
          </p:cNvPr>
          <p:cNvSpPr/>
          <p:nvPr/>
        </p:nvSpPr>
        <p:spPr>
          <a:xfrm>
            <a:off x="5442389" y="2310903"/>
            <a:ext cx="6368474" cy="1392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DAFA855-04BC-1D4C-9E5C-9D21CD903978}"/>
              </a:ext>
            </a:extLst>
          </p:cNvPr>
          <p:cNvSpPr/>
          <p:nvPr/>
        </p:nvSpPr>
        <p:spPr>
          <a:xfrm rot="5400000">
            <a:off x="4558466" y="4963542"/>
            <a:ext cx="277908" cy="197053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E11D9-C825-A2F7-5F03-2111936C5F01}"/>
              </a:ext>
            </a:extLst>
          </p:cNvPr>
          <p:cNvSpPr txBox="1"/>
          <p:nvPr/>
        </p:nvSpPr>
        <p:spPr>
          <a:xfrm>
            <a:off x="4098849" y="6048009"/>
            <a:ext cx="141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Reference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99B3D0-B51F-904E-7407-C86F714ACF8C}"/>
              </a:ext>
            </a:extLst>
          </p:cNvPr>
          <p:cNvSpPr/>
          <p:nvPr/>
        </p:nvSpPr>
        <p:spPr>
          <a:xfrm>
            <a:off x="3720162" y="3926384"/>
            <a:ext cx="1999058" cy="18596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8646776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8" grpId="0"/>
      <p:bldP spid="5" grpId="0" animBg="1"/>
      <p:bldP spid="8" grpId="0" animBg="1"/>
      <p:bldP spid="10" grpId="0" animBg="1"/>
      <p:bldP spid="11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EEF258-395D-23AB-656D-B62100A1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4136250" cy="4667250"/>
          </a:xfrm>
        </p:spPr>
        <p:txBody>
          <a:bodyPr>
            <a:normAutofit/>
          </a:bodyPr>
          <a:lstStyle/>
          <a:p>
            <a:r>
              <a:rPr lang="en-US" dirty="0"/>
              <a:t>Present </a:t>
            </a:r>
            <a:r>
              <a:rPr lang="en-US" dirty="0" err="1"/>
              <a:t>code_aster</a:t>
            </a:r>
            <a:r>
              <a:rPr lang="en-US" dirty="0"/>
              <a:t> modeling is considered to have been well implemented</a:t>
            </a:r>
          </a:p>
          <a:p>
            <a:r>
              <a:rPr lang="en-US" dirty="0"/>
              <a:t>This gives credibility to further simulation results</a:t>
            </a:r>
          </a:p>
          <a:p>
            <a:pPr lvl="1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Validation of </a:t>
            </a:r>
            <a:r>
              <a:rPr lang="en-US" dirty="0" err="1"/>
              <a:t>code_aster</a:t>
            </a:r>
            <a:r>
              <a:rPr lang="en-US" dirty="0"/>
              <a:t> modeling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6F91B-3756-576D-11EC-EF773CBBA77F}"/>
              </a:ext>
            </a:extLst>
          </p:cNvPr>
          <p:cNvSpPr txBox="1"/>
          <p:nvPr/>
        </p:nvSpPr>
        <p:spPr>
          <a:xfrm>
            <a:off x="285135" y="634180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28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26093-6B43-5DDF-9994-25EEB5E5D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6" t="8458" r="9140" b="2880"/>
          <a:stretch/>
        </p:blipFill>
        <p:spPr>
          <a:xfrm>
            <a:off x="5036437" y="1421351"/>
            <a:ext cx="6774426" cy="42088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0906894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EEF258-395D-23AB-656D-B62100A1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299098" cy="4667250"/>
          </a:xfrm>
        </p:spPr>
        <p:txBody>
          <a:bodyPr>
            <a:normAutofit/>
          </a:bodyPr>
          <a:lstStyle/>
          <a:p>
            <a:r>
              <a:rPr lang="en-US" dirty="0"/>
              <a:t>General strain and stress profiles (FRF specimen)</a:t>
            </a:r>
          </a:p>
          <a:p>
            <a:pPr lvl="1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Validation of </a:t>
            </a:r>
            <a:r>
              <a:rPr lang="en-US" dirty="0" err="1"/>
              <a:t>code_aster</a:t>
            </a:r>
            <a:r>
              <a:rPr lang="en-US" dirty="0"/>
              <a:t> modeling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6F91B-3756-576D-11EC-EF773CBBA77F}"/>
              </a:ext>
            </a:extLst>
          </p:cNvPr>
          <p:cNvSpPr txBox="1"/>
          <p:nvPr/>
        </p:nvSpPr>
        <p:spPr>
          <a:xfrm>
            <a:off x="285135" y="634180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29/62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10AF5-6209-6D28-4E03-CCD6C015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6" t="7847" r="27986" b="6631"/>
          <a:stretch/>
        </p:blipFill>
        <p:spPr>
          <a:xfrm>
            <a:off x="2951533" y="2643361"/>
            <a:ext cx="3045821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1AEAE-A14C-C328-82F8-2F7BEEF44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7" t="7847" r="33483"/>
          <a:stretch/>
        </p:blipFill>
        <p:spPr>
          <a:xfrm>
            <a:off x="6096000" y="2643361"/>
            <a:ext cx="2585885" cy="3698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F77122-EC71-1CAF-7373-E94914FE1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730" y="4481686"/>
            <a:ext cx="942975" cy="1590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1628827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7CF1F-D66D-36C5-5C3C-B55685858A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fr-FR" dirty="0"/>
          </a:p>
        </p:txBody>
      </p:sp>
      <p:sp>
        <p:nvSpPr>
          <p:cNvPr id="4" name="Espace réservé du texte 1">
            <a:extLst>
              <a:ext uri="{FF2B5EF4-FFF2-40B4-BE49-F238E27FC236}">
                <a16:creationId xmlns:a16="http://schemas.microsoft.com/office/drawing/2014/main" id="{AD9812C9-C35D-BBB4-84F7-D442D118E179}"/>
              </a:ext>
            </a:extLst>
          </p:cNvPr>
          <p:cNvSpPr txBox="1">
            <a:spLocks/>
          </p:cNvSpPr>
          <p:nvPr/>
        </p:nvSpPr>
        <p:spPr>
          <a:xfrm>
            <a:off x="-17449" y="3429000"/>
            <a:ext cx="9027337" cy="1260000"/>
          </a:xfrm>
          <a:prstGeom prst="rect">
            <a:avLst/>
          </a:prstGeom>
          <a:noFill/>
        </p:spPr>
        <p:txBody>
          <a:bodyPr vert="horz" lIns="720000" tIns="108000" rIns="0" bIns="108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rgbClr val="143355"/>
                </a:solidFill>
                <a:latin typeface="Space Grotesk SemiBold" pitchFamily="2" charset="0"/>
                <a:ea typeface="+mn-ea"/>
                <a:cs typeface="Space Grotesk SemiBold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and contextualization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13527-886A-AEDC-FC53-D8FE1DE7A912}"/>
              </a:ext>
            </a:extLst>
          </p:cNvPr>
          <p:cNvSpPr txBox="1"/>
          <p:nvPr/>
        </p:nvSpPr>
        <p:spPr>
          <a:xfrm>
            <a:off x="285135" y="6341806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3/62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6959599"/>
      </p:ext>
    </p:extLst>
  </p:cSld>
  <p:clrMapOvr>
    <a:masterClrMapping/>
  </p:clrMapOvr>
  <p:transition advTm="222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99" y="365125"/>
            <a:ext cx="10849704" cy="1325563"/>
          </a:xfrm>
        </p:spPr>
        <p:txBody>
          <a:bodyPr/>
          <a:lstStyle/>
          <a:p>
            <a:r>
              <a:rPr lang="en-US" dirty="0"/>
              <a:t>Part 2 – Testing </a:t>
            </a:r>
            <a:r>
              <a:rPr lang="en-US" dirty="0" err="1"/>
              <a:t>Chaboche</a:t>
            </a:r>
            <a:r>
              <a:rPr lang="en-US" dirty="0"/>
              <a:t> parameter sets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49E3-0C3C-D437-9112-9D1B777684F1}"/>
              </a:ext>
            </a:extLst>
          </p:cNvPr>
          <p:cNvSpPr txBox="1"/>
          <p:nvPr/>
        </p:nvSpPr>
        <p:spPr>
          <a:xfrm>
            <a:off x="285135" y="6341806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30/62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76C41A9-A6EF-7309-9B24-233AE33A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690688"/>
            <a:ext cx="10080000" cy="4667250"/>
          </a:xfrm>
        </p:spPr>
        <p:txBody>
          <a:bodyPr>
            <a:normAutofit/>
          </a:bodyPr>
          <a:lstStyle/>
          <a:p>
            <a:r>
              <a:rPr lang="en-US" dirty="0"/>
              <a:t>Former strategy cannot be used for cyclic simulations</a:t>
            </a:r>
          </a:p>
          <a:p>
            <a:r>
              <a:rPr lang="en-US" dirty="0"/>
              <a:t>Objective: test the parameter sets provided by CEA in the INCEFA-SCALE project and Zhang’s parameter set*</a:t>
            </a:r>
          </a:p>
          <a:p>
            <a:r>
              <a:rPr lang="en-US" dirty="0"/>
              <a:t> We seek to determine if any of these parameter sets is good enough to proceed with full-scale specimen simulations</a:t>
            </a:r>
          </a:p>
          <a:p>
            <a:r>
              <a:rPr lang="en-US" dirty="0"/>
              <a:t>First approach:</a:t>
            </a:r>
          </a:p>
          <a:p>
            <a:pPr lvl="1"/>
            <a:r>
              <a:rPr lang="en-US" dirty="0"/>
              <a:t>Used simple cubic mesh to reduce computational burden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CBF10-4C7A-005A-CD03-49ABCD1A3EB1}"/>
              </a:ext>
            </a:extLst>
          </p:cNvPr>
          <p:cNvSpPr txBox="1"/>
          <p:nvPr/>
        </p:nvSpPr>
        <p:spPr>
          <a:xfrm>
            <a:off x="2332485" y="6492875"/>
            <a:ext cx="7527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MR10"/>
              </a:rPr>
              <a:t>*Zhang, Wen: </a:t>
            </a:r>
            <a:r>
              <a:rPr lang="en-US" sz="1200" b="0" i="0" u="none" strike="noStrike" baseline="0" dirty="0">
                <a:latin typeface="CMTI10"/>
              </a:rPr>
              <a:t>Fatigue crack growth in large scale yielding condition</a:t>
            </a:r>
            <a:r>
              <a:rPr lang="en-US" sz="1200" b="0" i="0" u="none" strike="noStrike" baseline="0" dirty="0">
                <a:latin typeface="CMR10"/>
              </a:rPr>
              <a:t>. PhD thesis, Universit</a:t>
            </a:r>
            <a:r>
              <a:rPr lang="en-US" sz="1200" dirty="0">
                <a:latin typeface="CMR10"/>
              </a:rPr>
              <a:t>é </a:t>
            </a:r>
            <a:r>
              <a:rPr lang="fr-FR" sz="1200" b="0" i="0" u="none" strike="noStrike" baseline="0" dirty="0">
                <a:latin typeface="CMR10"/>
              </a:rPr>
              <a:t>Paris Saclay (</a:t>
            </a:r>
            <a:r>
              <a:rPr lang="fr-FR" sz="1200" b="0" i="0" u="none" strike="noStrike" baseline="0" dirty="0" err="1">
                <a:latin typeface="CMR10"/>
              </a:rPr>
              <a:t>COmUE</a:t>
            </a:r>
            <a:r>
              <a:rPr lang="fr-FR" sz="1200" b="0" i="0" u="none" strike="noStrike" baseline="0" dirty="0">
                <a:latin typeface="CMR10"/>
              </a:rPr>
              <a:t>), 2016.</a:t>
            </a:r>
            <a:endParaRPr lang="fr-FR" sz="1200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4913463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99" y="365125"/>
            <a:ext cx="10849704" cy="1325563"/>
          </a:xfrm>
        </p:spPr>
        <p:txBody>
          <a:bodyPr/>
          <a:lstStyle/>
          <a:p>
            <a:r>
              <a:rPr lang="en-US" dirty="0"/>
              <a:t>Part 2 – Testing </a:t>
            </a:r>
            <a:r>
              <a:rPr lang="en-US" dirty="0" err="1"/>
              <a:t>Chaboche</a:t>
            </a:r>
            <a:r>
              <a:rPr lang="en-US" dirty="0"/>
              <a:t> parameter sets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49E3-0C3C-D437-9112-9D1B777684F1}"/>
              </a:ext>
            </a:extLst>
          </p:cNvPr>
          <p:cNvSpPr txBox="1"/>
          <p:nvPr/>
        </p:nvSpPr>
        <p:spPr>
          <a:xfrm>
            <a:off x="285135" y="634180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31/62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2">
                <a:extLst>
                  <a:ext uri="{FF2B5EF4-FFF2-40B4-BE49-F238E27FC236}">
                    <a16:creationId xmlns:a16="http://schemas.microsoft.com/office/drawing/2014/main" id="{976C41A9-A6EF-7309-9B24-233AE33A3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7999" y="1690688"/>
                <a:ext cx="771086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Mesh and boundary conditions:</a:t>
                </a:r>
              </a:p>
              <a:p>
                <a:pPr lvl="1"/>
                <a:r>
                  <a:rPr lang="en-US" dirty="0"/>
                  <a:t>Nodes 1, 2, 3 and 4: no displacement in the z direction</a:t>
                </a:r>
              </a:p>
              <a:p>
                <a:pPr lvl="1"/>
                <a:r>
                  <a:rPr lang="en-US" dirty="0"/>
                  <a:t>Nodes 1, 2, 5 and 6: no displacement in the y direction</a:t>
                </a:r>
              </a:p>
              <a:p>
                <a:pPr lvl="1"/>
                <a:r>
                  <a:rPr lang="en-US" dirty="0"/>
                  <a:t>Nodes 1, 4, 5 and 8: no displacement in the x direction</a:t>
                </a:r>
              </a:p>
              <a:p>
                <a:pPr lvl="1"/>
                <a:r>
                  <a:rPr lang="en-US" dirty="0"/>
                  <a:t>Nodes 5, 6, 7 and 8: imposed displacement in the z direction</a:t>
                </a:r>
              </a:p>
              <a:p>
                <a:r>
                  <a:rPr lang="en-US" dirty="0"/>
                  <a:t>Strain controlled simulations</a:t>
                </a:r>
              </a:p>
              <a:p>
                <a:pPr lvl="1"/>
                <a:r>
                  <a:rPr lang="en-US" dirty="0"/>
                  <a:t>Total of 100 cycles per strain amplitude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0.1, 0.3, 0.5, 0.6, 0.7, 0.9, 1.0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Espace réservé du contenu 2">
                <a:extLst>
                  <a:ext uri="{FF2B5EF4-FFF2-40B4-BE49-F238E27FC236}">
                    <a16:creationId xmlns:a16="http://schemas.microsoft.com/office/drawing/2014/main" id="{976C41A9-A6EF-7309-9B24-233AE33A3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7999" y="1690688"/>
                <a:ext cx="7710860" cy="4667250"/>
              </a:xfrm>
              <a:blipFill>
                <a:blip r:embed="rId3"/>
                <a:stretch>
                  <a:fillRect l="-1423" t="-2219" b="-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BA3182C-CDD8-623C-880D-03D1C2595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859" y="2055599"/>
            <a:ext cx="3138844" cy="3111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3827073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99" y="365125"/>
            <a:ext cx="10849704" cy="1325563"/>
          </a:xfrm>
        </p:spPr>
        <p:txBody>
          <a:bodyPr/>
          <a:lstStyle/>
          <a:p>
            <a:r>
              <a:rPr lang="en-US" dirty="0"/>
              <a:t>Part 2 – Testing </a:t>
            </a:r>
            <a:r>
              <a:rPr lang="en-US" dirty="0" err="1"/>
              <a:t>Chaboche</a:t>
            </a:r>
            <a:r>
              <a:rPr lang="en-US" dirty="0"/>
              <a:t> parameter sets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49E3-0C3C-D437-9112-9D1B777684F1}"/>
              </a:ext>
            </a:extLst>
          </p:cNvPr>
          <p:cNvSpPr txBox="1"/>
          <p:nvPr/>
        </p:nvSpPr>
        <p:spPr>
          <a:xfrm>
            <a:off x="285135" y="634180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32/62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76C41A9-A6EF-7309-9B24-233AE33A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690688"/>
            <a:ext cx="7710860" cy="4667250"/>
          </a:xfrm>
        </p:spPr>
        <p:txBody>
          <a:bodyPr>
            <a:normAutofit/>
          </a:bodyPr>
          <a:lstStyle/>
          <a:p>
            <a:r>
              <a:rPr lang="en-US" dirty="0"/>
              <a:t>Parameter sets tested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75182-F4E4-5C20-1B89-DC232AC31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2171700"/>
            <a:ext cx="817245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690013-7BEE-6B02-599A-DB970D91B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958" y="4686300"/>
            <a:ext cx="3733800" cy="1562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9880C-D348-B6EA-CAD3-9EB20BBD87C9}"/>
              </a:ext>
            </a:extLst>
          </p:cNvPr>
          <p:cNvSpPr txBox="1"/>
          <p:nvPr/>
        </p:nvSpPr>
        <p:spPr>
          <a:xfrm>
            <a:off x="8384675" y="5282684"/>
            <a:ext cx="29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With history effect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BC3402-555D-AB7B-8991-DF689348F3A3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>
            <a:off x="7736758" y="5467350"/>
            <a:ext cx="6479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80845050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79CFA7-D96C-75CA-D2C0-BE459ABAB1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0" t="6462" r="9418" b="3587"/>
          <a:stretch/>
        </p:blipFill>
        <p:spPr>
          <a:xfrm>
            <a:off x="3498617" y="2211062"/>
            <a:ext cx="7457617" cy="437994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99" y="365125"/>
            <a:ext cx="10849704" cy="1325563"/>
          </a:xfrm>
        </p:spPr>
        <p:txBody>
          <a:bodyPr/>
          <a:lstStyle/>
          <a:p>
            <a:r>
              <a:rPr lang="en-US" dirty="0"/>
              <a:t>Part 2 – Testing </a:t>
            </a:r>
            <a:r>
              <a:rPr lang="en-US" dirty="0" err="1"/>
              <a:t>Chaboche</a:t>
            </a:r>
            <a:r>
              <a:rPr lang="en-US" dirty="0"/>
              <a:t> parameter sets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49E3-0C3C-D437-9112-9D1B777684F1}"/>
              </a:ext>
            </a:extLst>
          </p:cNvPr>
          <p:cNvSpPr txBox="1"/>
          <p:nvPr/>
        </p:nvSpPr>
        <p:spPr>
          <a:xfrm>
            <a:off x="285135" y="634180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33/62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76C41A9-A6EF-7309-9B24-233AE33A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690688"/>
            <a:ext cx="10176002" cy="4667250"/>
          </a:xfrm>
        </p:spPr>
        <p:txBody>
          <a:bodyPr>
            <a:normAutofit/>
          </a:bodyPr>
          <a:lstStyle/>
          <a:p>
            <a:r>
              <a:rPr lang="en-US" dirty="0"/>
              <a:t>Comparison of Zhang parameters (history effect)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0C789-E924-3021-A0C5-C478E1FFC5B9}"/>
              </a:ext>
            </a:extLst>
          </p:cNvPr>
          <p:cNvSpPr txBox="1"/>
          <p:nvPr/>
        </p:nvSpPr>
        <p:spPr>
          <a:xfrm>
            <a:off x="142761" y="2444317"/>
            <a:ext cx="382947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latin typeface="Space Grotesk Medium" panose="020B0604020202020204" charset="0"/>
                <a:cs typeface="Space Grotesk Medium" panose="020B0604020202020204" charset="0"/>
              </a:rPr>
              <a:t>Best sets: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latin typeface="Space Grotesk" panose="020B0604020202020204" charset="0"/>
                <a:cs typeface="Space Grotesk" panose="020B0604020202020204" charset="0"/>
              </a:rPr>
              <a:t>Maximum hardening: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pace Grotesk" panose="020B0604020202020204" charset="0"/>
                <a:cs typeface="Space Grotesk" panose="020B0604020202020204" charset="0"/>
              </a:rPr>
              <a:t>with history effect</a:t>
            </a:r>
          </a:p>
          <a:p>
            <a:pPr algn="l"/>
            <a:endParaRPr lang="fr-FR" sz="2800" b="0" i="0" dirty="0">
              <a:latin typeface="Space Grotesk Medium" panose="020B0604020202020204" charset="0"/>
              <a:cs typeface="Space Grotesk Medium" panose="020B060402020202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8708481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4543CA-2880-8587-8B8C-34311FE73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 t="6931" r="8852" b="5745"/>
          <a:stretch/>
        </p:blipFill>
        <p:spPr>
          <a:xfrm>
            <a:off x="3498617" y="2217231"/>
            <a:ext cx="7625661" cy="437377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99" y="365125"/>
            <a:ext cx="10849704" cy="1325563"/>
          </a:xfrm>
        </p:spPr>
        <p:txBody>
          <a:bodyPr/>
          <a:lstStyle/>
          <a:p>
            <a:r>
              <a:rPr lang="en-US" dirty="0"/>
              <a:t>Part 2 – Testing </a:t>
            </a:r>
            <a:r>
              <a:rPr lang="en-US" dirty="0" err="1"/>
              <a:t>Chaboche</a:t>
            </a:r>
            <a:r>
              <a:rPr lang="en-US" dirty="0"/>
              <a:t> parameter sets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49E3-0C3C-D437-9112-9D1B777684F1}"/>
              </a:ext>
            </a:extLst>
          </p:cNvPr>
          <p:cNvSpPr txBox="1"/>
          <p:nvPr/>
        </p:nvSpPr>
        <p:spPr>
          <a:xfrm>
            <a:off x="285135" y="634180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34/62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76C41A9-A6EF-7309-9B24-233AE33A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690688"/>
            <a:ext cx="10387588" cy="4667250"/>
          </a:xfrm>
        </p:spPr>
        <p:txBody>
          <a:bodyPr>
            <a:normAutofit/>
          </a:bodyPr>
          <a:lstStyle/>
          <a:p>
            <a:r>
              <a:rPr lang="en-US" dirty="0"/>
              <a:t>Comparison of Zhang parameters (history effect)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FE605-FF6F-7E1A-2696-58AA3C71D016}"/>
              </a:ext>
            </a:extLst>
          </p:cNvPr>
          <p:cNvSpPr txBox="1"/>
          <p:nvPr/>
        </p:nvSpPr>
        <p:spPr>
          <a:xfrm>
            <a:off x="142761" y="2444317"/>
            <a:ext cx="38294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latin typeface="Space Grotesk Medium" panose="020B0604020202020204" charset="0"/>
                <a:cs typeface="Space Grotesk Medium" panose="020B0604020202020204" charset="0"/>
              </a:rPr>
              <a:t>Best sets: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latin typeface="Space Grotesk" panose="020B0604020202020204" charset="0"/>
                <a:cs typeface="Space Grotesk" panose="020B0604020202020204" charset="0"/>
              </a:rPr>
              <a:t>Maximum hardening: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pace Grotesk" panose="020B0604020202020204" charset="0"/>
                <a:cs typeface="Space Grotesk" panose="020B0604020202020204" charset="0"/>
              </a:rPr>
              <a:t>with history effect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pace Grotesk" panose="020B0604020202020204" charset="0"/>
                <a:cs typeface="Space Grotesk" panose="020B0604020202020204" charset="0"/>
              </a:rPr>
              <a:t>Half life: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pace Grotesk" panose="020B0604020202020204" charset="0"/>
                <a:cs typeface="Space Grotesk" panose="020B0604020202020204" charset="0"/>
              </a:rPr>
              <a:t>without history effect</a:t>
            </a:r>
            <a:endParaRPr lang="en-US" sz="2400" b="0" i="0" dirty="0">
              <a:latin typeface="Space Grotesk" panose="020B0604020202020204" charset="0"/>
              <a:cs typeface="Space Grotesk" panose="020B0604020202020204" charset="0"/>
            </a:endParaRPr>
          </a:p>
          <a:p>
            <a:pPr algn="l"/>
            <a:endParaRPr lang="fr-FR" sz="2800" b="0" i="0" dirty="0">
              <a:latin typeface="Space Grotesk Medium" panose="020B0604020202020204" charset="0"/>
              <a:cs typeface="Space Grotesk Medium" panose="020B060402020202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8471023"/>
      </p:ext>
    </p:extLst>
  </p:cSld>
  <p:clrMapOvr>
    <a:masterClrMapping/>
  </p:clrMapOvr>
  <p:transition advTm="222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76C41A9-A6EF-7309-9B24-233AE33A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690688"/>
            <a:ext cx="10176002" cy="4667250"/>
          </a:xfrm>
        </p:spPr>
        <p:txBody>
          <a:bodyPr>
            <a:normAutofit/>
          </a:bodyPr>
          <a:lstStyle/>
          <a:p>
            <a:r>
              <a:rPr lang="en-US" dirty="0"/>
              <a:t>Comparison with CEA parameter sets (Parameter set 1 not considered)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99" y="365125"/>
            <a:ext cx="10849704" cy="1325563"/>
          </a:xfrm>
        </p:spPr>
        <p:txBody>
          <a:bodyPr/>
          <a:lstStyle/>
          <a:p>
            <a:r>
              <a:rPr lang="en-US" dirty="0"/>
              <a:t>Part 2 – Testing </a:t>
            </a:r>
            <a:r>
              <a:rPr lang="en-US" dirty="0" err="1"/>
              <a:t>Chaboche</a:t>
            </a:r>
            <a:r>
              <a:rPr lang="en-US" dirty="0"/>
              <a:t> parameter sets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49E3-0C3C-D437-9112-9D1B777684F1}"/>
              </a:ext>
            </a:extLst>
          </p:cNvPr>
          <p:cNvSpPr txBox="1"/>
          <p:nvPr/>
        </p:nvSpPr>
        <p:spPr>
          <a:xfrm>
            <a:off x="285135" y="634180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35/62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CE20F7-E2E8-F2BC-ACF2-FF5F07B32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592" r="9150" b="6481"/>
          <a:stretch/>
        </p:blipFill>
        <p:spPr>
          <a:xfrm>
            <a:off x="5006980" y="2097836"/>
            <a:ext cx="5791201" cy="4750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6755C-DEB2-4812-22A9-5B8B9F82F939}"/>
              </a:ext>
            </a:extLst>
          </p:cNvPr>
          <p:cNvSpPr txBox="1"/>
          <p:nvPr/>
        </p:nvSpPr>
        <p:spPr>
          <a:xfrm>
            <a:off x="1007999" y="2713703"/>
            <a:ext cx="36131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latin typeface="Space Grotesk Medium" panose="020B0604020202020204" charset="0"/>
                <a:cs typeface="Space Grotesk Medium" panose="020B0604020202020204" charset="0"/>
              </a:rPr>
              <a:t>Conclusion: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latin typeface="Space Grotesk" panose="020B0604020202020204" charset="0"/>
                <a:cs typeface="Space Grotesk" panose="020B0604020202020204" charset="0"/>
              </a:rPr>
              <a:t>Maximum hardening: parameter set 3</a:t>
            </a:r>
          </a:p>
          <a:p>
            <a:pPr algn="l"/>
            <a:endParaRPr lang="fr-FR" sz="2800" b="0" i="0" dirty="0">
              <a:latin typeface="Space Grotesk Medium" panose="020B0604020202020204" charset="0"/>
              <a:cs typeface="Space Grotesk Medium" panose="020B060402020202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659690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852809-70FF-A941-5D50-22DA13FED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9" t="1434" r="8962" b="5324"/>
          <a:stretch/>
        </p:blipFill>
        <p:spPr>
          <a:xfrm>
            <a:off x="4483509" y="2288525"/>
            <a:ext cx="6562840" cy="4545516"/>
          </a:xfrm>
          <a:prstGeom prst="rect">
            <a:avLst/>
          </a:prstGeo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76C41A9-A6EF-7309-9B24-233AE33A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690688"/>
            <a:ext cx="10176002" cy="4667250"/>
          </a:xfrm>
        </p:spPr>
        <p:txBody>
          <a:bodyPr>
            <a:normAutofit/>
          </a:bodyPr>
          <a:lstStyle/>
          <a:p>
            <a:r>
              <a:rPr lang="en-US" dirty="0"/>
              <a:t>Comparison with CEA parameter sets (Parameter set 1 not considered)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99" y="365125"/>
            <a:ext cx="10849704" cy="1325563"/>
          </a:xfrm>
        </p:spPr>
        <p:txBody>
          <a:bodyPr/>
          <a:lstStyle/>
          <a:p>
            <a:r>
              <a:rPr lang="en-US" dirty="0"/>
              <a:t>Part 2 – Testing </a:t>
            </a:r>
            <a:r>
              <a:rPr lang="en-US" dirty="0" err="1"/>
              <a:t>Chaboche</a:t>
            </a:r>
            <a:r>
              <a:rPr lang="en-US" dirty="0"/>
              <a:t> parameter sets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49E3-0C3C-D437-9112-9D1B777684F1}"/>
              </a:ext>
            </a:extLst>
          </p:cNvPr>
          <p:cNvSpPr txBox="1"/>
          <p:nvPr/>
        </p:nvSpPr>
        <p:spPr>
          <a:xfrm>
            <a:off x="285135" y="634180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36/62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E4950-4F3D-5649-571E-13344BCDEEE6}"/>
              </a:ext>
            </a:extLst>
          </p:cNvPr>
          <p:cNvSpPr txBox="1"/>
          <p:nvPr/>
        </p:nvSpPr>
        <p:spPr>
          <a:xfrm>
            <a:off x="1007999" y="2713703"/>
            <a:ext cx="36131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latin typeface="Space Grotesk Medium" panose="020B0604020202020204" charset="0"/>
                <a:cs typeface="Space Grotesk Medium" panose="020B0604020202020204" charset="0"/>
              </a:rPr>
              <a:t>Conclusion: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latin typeface="Space Grotesk" panose="020B0604020202020204" charset="0"/>
                <a:cs typeface="Space Grotesk" panose="020B0604020202020204" charset="0"/>
              </a:rPr>
              <a:t>Maximum hardening: parameter set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pace Grotesk" panose="020B0604020202020204" charset="0"/>
                <a:cs typeface="Space Grotesk" panose="020B0604020202020204" charset="0"/>
              </a:rPr>
              <a:t>Half life: parameter set 2</a:t>
            </a:r>
            <a:endParaRPr lang="en-US" sz="2400" b="0" i="0" dirty="0">
              <a:latin typeface="Space Grotesk" panose="020B0604020202020204" charset="0"/>
              <a:cs typeface="Space Grotesk" panose="020B0604020202020204" charset="0"/>
            </a:endParaRPr>
          </a:p>
          <a:p>
            <a:pPr algn="l"/>
            <a:endParaRPr lang="fr-FR" sz="2800" b="0" i="0" dirty="0">
              <a:latin typeface="Space Grotesk Medium" panose="020B0604020202020204" charset="0"/>
              <a:cs typeface="Space Grotesk Medium" panose="020B060402020202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6589131"/>
      </p:ext>
    </p:extLst>
  </p:cSld>
  <p:clrMapOvr>
    <a:masterClrMapping/>
  </p:clrMapOvr>
  <p:transition advTm="222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76C41A9-A6EF-7309-9B24-233AE33A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674096"/>
            <a:ext cx="10176002" cy="4667250"/>
          </a:xfrm>
        </p:spPr>
        <p:txBody>
          <a:bodyPr>
            <a:normAutofit/>
          </a:bodyPr>
          <a:lstStyle/>
          <a:p>
            <a:r>
              <a:rPr lang="en-US" sz="2400" dirty="0"/>
              <a:t>Comparison of best parameter sets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99" y="365125"/>
            <a:ext cx="10849704" cy="1325563"/>
          </a:xfrm>
        </p:spPr>
        <p:txBody>
          <a:bodyPr/>
          <a:lstStyle/>
          <a:p>
            <a:r>
              <a:rPr lang="en-US" dirty="0"/>
              <a:t>Part 2 – Testing </a:t>
            </a:r>
            <a:r>
              <a:rPr lang="en-US" dirty="0" err="1"/>
              <a:t>Chaboche</a:t>
            </a:r>
            <a:r>
              <a:rPr lang="en-US" dirty="0"/>
              <a:t> parameter sets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49E3-0C3C-D437-9112-9D1B777684F1}"/>
              </a:ext>
            </a:extLst>
          </p:cNvPr>
          <p:cNvSpPr txBox="1"/>
          <p:nvPr/>
        </p:nvSpPr>
        <p:spPr>
          <a:xfrm>
            <a:off x="285135" y="63418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37/62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6002B-65A6-1C67-C8E3-ABECC0548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" t="7994" r="9511" b="2829"/>
          <a:stretch/>
        </p:blipFill>
        <p:spPr>
          <a:xfrm>
            <a:off x="3174591" y="2123382"/>
            <a:ext cx="5426523" cy="3156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5833512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76C41A9-A6EF-7309-9B24-233AE33A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721168"/>
            <a:ext cx="10176002" cy="46672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Comparison of best parameter sets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CEA sets suitable for smaller strain ranges</a:t>
            </a:r>
          </a:p>
          <a:p>
            <a:r>
              <a:rPr lang="en-US" dirty="0"/>
              <a:t>Zhang sets suitable for bigger strain ranges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818AD-9CBA-A2E0-BC55-6538DCFD5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2" t="7431" r="9944" b="3950"/>
          <a:stretch/>
        </p:blipFill>
        <p:spPr>
          <a:xfrm>
            <a:off x="3047999" y="2034869"/>
            <a:ext cx="5766619" cy="338270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99" y="365125"/>
            <a:ext cx="10849704" cy="1325563"/>
          </a:xfrm>
        </p:spPr>
        <p:txBody>
          <a:bodyPr/>
          <a:lstStyle/>
          <a:p>
            <a:r>
              <a:rPr lang="en-US" dirty="0"/>
              <a:t>Part 2 – Testing </a:t>
            </a:r>
            <a:r>
              <a:rPr lang="en-US" dirty="0" err="1"/>
              <a:t>Chaboche</a:t>
            </a:r>
            <a:r>
              <a:rPr lang="en-US" dirty="0"/>
              <a:t> parameter sets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49E3-0C3C-D437-9112-9D1B777684F1}"/>
              </a:ext>
            </a:extLst>
          </p:cNvPr>
          <p:cNvSpPr txBox="1"/>
          <p:nvPr/>
        </p:nvSpPr>
        <p:spPr>
          <a:xfrm>
            <a:off x="285135" y="634180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38/62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709546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76C41A9-A6EF-7309-9B24-233AE33A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690688"/>
            <a:ext cx="10080000" cy="4667250"/>
          </a:xfrm>
        </p:spPr>
        <p:txBody>
          <a:bodyPr>
            <a:normAutofit/>
          </a:bodyPr>
          <a:lstStyle/>
          <a:p>
            <a:r>
              <a:rPr lang="en-US" dirty="0"/>
              <a:t>The rest of the work focuses only on analyzing the half life stage, for the interest of the INCEFA-SCALE project</a:t>
            </a:r>
          </a:p>
          <a:p>
            <a:r>
              <a:rPr lang="en-US" dirty="0"/>
              <a:t>The best parameter sets (Zhang without history effect and CEA 2) were tested on FRF diagnostic specimen</a:t>
            </a:r>
          </a:p>
          <a:p>
            <a:pPr lvl="1"/>
            <a:r>
              <a:rPr lang="en-US" dirty="0"/>
              <a:t>Stress controlled simulation</a:t>
            </a:r>
          </a:p>
          <a:p>
            <a:endParaRPr lang="en-US" dirty="0"/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Present FEA results are not good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8FDCBB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/>
              <a:t>Optimization of these parameters is to be conducted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DF56AF-89D2-0186-1C96-86858B8C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736" y="3882878"/>
            <a:ext cx="8317094" cy="7604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99" y="365125"/>
            <a:ext cx="10849704" cy="1325563"/>
          </a:xfrm>
        </p:spPr>
        <p:txBody>
          <a:bodyPr/>
          <a:lstStyle/>
          <a:p>
            <a:r>
              <a:rPr lang="en-US" dirty="0"/>
              <a:t>Part 2 – Testing </a:t>
            </a:r>
            <a:r>
              <a:rPr lang="en-US" dirty="0" err="1"/>
              <a:t>Chaboche</a:t>
            </a:r>
            <a:r>
              <a:rPr lang="en-US" dirty="0"/>
              <a:t> parameter sets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49E3-0C3C-D437-9112-9D1B777684F1}"/>
              </a:ext>
            </a:extLst>
          </p:cNvPr>
          <p:cNvSpPr txBox="1"/>
          <p:nvPr/>
        </p:nvSpPr>
        <p:spPr>
          <a:xfrm>
            <a:off x="285135" y="634180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39/62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7DCAC-D7D4-8C0F-AE1E-A87BB1235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47" t="18662" r="59821"/>
          <a:stretch/>
        </p:blipFill>
        <p:spPr>
          <a:xfrm>
            <a:off x="10557788" y="3309967"/>
            <a:ext cx="1252425" cy="2058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7A5C14-0223-C727-D959-26CEC5515C46}"/>
              </a:ext>
            </a:extLst>
          </p:cNvPr>
          <p:cNvSpPr/>
          <p:nvPr/>
        </p:nvSpPr>
        <p:spPr>
          <a:xfrm>
            <a:off x="3665220" y="3922004"/>
            <a:ext cx="3101340" cy="6822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9949044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22EB8-4BFA-6B2A-B124-56594146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nuclear industry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E46063-EC64-8912-78F2-D940EE0A4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351338"/>
          </a:xfrm>
        </p:spPr>
        <p:txBody>
          <a:bodyPr/>
          <a:lstStyle/>
          <a:p>
            <a:r>
              <a:rPr lang="en-US" dirty="0"/>
              <a:t>The nuclear sector is crucial in the global energy landscape</a:t>
            </a:r>
          </a:p>
          <a:p>
            <a:pPr lvl="1"/>
            <a:r>
              <a:rPr lang="en-US" dirty="0"/>
              <a:t>As of 2021, 69% of France’s total generation comes from nuclear plants</a:t>
            </a:r>
          </a:p>
          <a:p>
            <a:pPr lvl="1"/>
            <a:r>
              <a:rPr lang="en-US" dirty="0"/>
              <a:t>Considered a clean energy source</a:t>
            </a:r>
          </a:p>
          <a:p>
            <a:r>
              <a:rPr lang="en-US" dirty="0"/>
              <a:t>Problem of aging</a:t>
            </a:r>
          </a:p>
          <a:p>
            <a:pPr lvl="1"/>
            <a:r>
              <a:rPr lang="en-US" dirty="0"/>
              <a:t>Average nuclear reactor age worldwide: 31.9 years</a:t>
            </a:r>
          </a:p>
          <a:p>
            <a:pPr lvl="1"/>
            <a:r>
              <a:rPr lang="en-US" dirty="0"/>
              <a:t>In Europe, the average is of 35.6 years</a:t>
            </a:r>
          </a:p>
          <a:p>
            <a:r>
              <a:rPr lang="en-US" dirty="0"/>
              <a:t>Susceptibility to failure due to Fatigue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5D304-87E3-950E-8F2E-D07F3324C62C}"/>
              </a:ext>
            </a:extLst>
          </p:cNvPr>
          <p:cNvSpPr txBox="1"/>
          <p:nvPr/>
        </p:nvSpPr>
        <p:spPr>
          <a:xfrm>
            <a:off x="285135" y="634180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4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771675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99" y="365125"/>
            <a:ext cx="10849704" cy="1325563"/>
          </a:xfrm>
        </p:spPr>
        <p:txBody>
          <a:bodyPr/>
          <a:lstStyle/>
          <a:p>
            <a:r>
              <a:rPr lang="en-US" dirty="0"/>
              <a:t>Part 3 – Optimization of parameters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B49E3-0C3C-D437-9112-9D1B777684F1}"/>
              </a:ext>
            </a:extLst>
          </p:cNvPr>
          <p:cNvSpPr txBox="1"/>
          <p:nvPr/>
        </p:nvSpPr>
        <p:spPr>
          <a:xfrm>
            <a:off x="285135" y="634180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40/62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76C41A9-A6EF-7309-9B24-233AE33A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690688"/>
            <a:ext cx="10080000" cy="4667250"/>
          </a:xfrm>
        </p:spPr>
        <p:txBody>
          <a:bodyPr>
            <a:normAutofit/>
          </a:bodyPr>
          <a:lstStyle/>
          <a:p>
            <a:r>
              <a:rPr lang="en-US" dirty="0"/>
              <a:t>NSGA-II algorithm implemented considering:</a:t>
            </a:r>
          </a:p>
          <a:p>
            <a:pPr lvl="1"/>
            <a:r>
              <a:rPr lang="en-US" dirty="0"/>
              <a:t>Objective functions: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DoE:</a:t>
            </a:r>
          </a:p>
          <a:p>
            <a:r>
              <a:rPr lang="en-US" dirty="0"/>
              <a:t>Formulation: </a:t>
            </a:r>
            <a:r>
              <a:rPr lang="en-US" sz="22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377164-83D0-A3AF-8889-E48A93754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91" y="2568466"/>
            <a:ext cx="3549752" cy="11023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48D4E4-FEDC-083A-367F-04A509E50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t="12676" r="9192" b="8719"/>
          <a:stretch/>
        </p:blipFill>
        <p:spPr>
          <a:xfrm>
            <a:off x="5376023" y="2084438"/>
            <a:ext cx="6685935" cy="35598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9F85B0-E937-0D38-3C96-0DA57F9BC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064" y="4005297"/>
            <a:ext cx="2917959" cy="4668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F1001B-3D71-213C-CE15-12193BAE4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812" y="5073620"/>
            <a:ext cx="3488916" cy="16375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2426799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Optimization of parameters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7999" y="1825625"/>
                <a:ext cx="100800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Noto Music" panose="020F0502020204030204" pitchFamily="2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Noto Music" panose="020F0502020204030204" pitchFamily="2" charset="0"/>
                      </a:rPr>
                      <m:t>=160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Noto Music" panose="020F0502020204030204" pitchFamily="2" charset="0"/>
                      </a:rPr>
                      <m:t>𝐺𝑃𝑎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Noto Music" panose="020F0502020204030204" pitchFamily="2" charset="0"/>
                      </a:rPr>
                      <m:t>𝜈</m:t>
                    </m:r>
                    <m:r>
                      <a:rPr lang="en-US" i="1">
                        <a:latin typeface="Cambria Math" panose="02040503050406030204" pitchFamily="18" charset="0"/>
                        <a:ea typeface="Noto Music" panose="020F0502020204030204" pitchFamily="2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Noto Music" panose="020F0502020204030204" pitchFamily="2" charset="0"/>
                      </a:rPr>
                      <m:t>0.3</m:t>
                    </m:r>
                  </m:oMath>
                </a14:m>
                <a:r>
                  <a:rPr lang="en-US" dirty="0"/>
                  <a:t> are fixed for all simulations</a:t>
                </a:r>
              </a:p>
              <a:p>
                <a:r>
                  <a:rPr lang="en-US" dirty="0"/>
                  <a:t>Crossover: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𝑆𝐵𝑋</m:t>
                        </m:r>
                      </m:sub>
                    </m:sSub>
                  </m:oMath>
                </a14:m>
                <a:r>
                  <a:rPr lang="en-US" dirty="0"/>
                  <a:t> increases linearly, from 2 to 20</a:t>
                </a:r>
              </a:p>
              <a:p>
                <a:pPr lvl="1"/>
                <a:r>
                  <a:rPr lang="en-US" dirty="0"/>
                  <a:t>Probability of crossover: 0.9</a:t>
                </a:r>
              </a:p>
              <a:p>
                <a:r>
                  <a:rPr lang="en-US" dirty="0"/>
                  <a:t>Mutation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𝑃𝑀</m:t>
                        </m:r>
                      </m:sub>
                    </m:sSub>
                  </m:oMath>
                </a14:m>
                <a:r>
                  <a:rPr lang="en-US" dirty="0"/>
                  <a:t> increases linearly, from 2 to 20</a:t>
                </a:r>
              </a:p>
              <a:p>
                <a:pPr lvl="1"/>
                <a:r>
                  <a:rPr lang="en-US" dirty="0"/>
                  <a:t>Probability of mutation: 0.1</a:t>
                </a:r>
              </a:p>
              <a:p>
                <a:r>
                  <a:rPr lang="en-US" dirty="0"/>
                  <a:t>Strain controlled simulations on cubic mesh</a:t>
                </a:r>
              </a:p>
              <a:p>
                <a:pPr lvl="1"/>
                <a:r>
                  <a:rPr lang="en-US" dirty="0"/>
                  <a:t>Strain amplitudes considered: 0.3, 0.5 and 0.6%</a:t>
                </a:r>
              </a:p>
              <a:p>
                <a:pPr lvl="1"/>
                <a:r>
                  <a:rPr lang="en-US" dirty="0"/>
                  <a:t>3 cycles per strain amplitude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7999" y="1825625"/>
                <a:ext cx="10080000" cy="4667250"/>
              </a:xfrm>
              <a:blipFill>
                <a:blip r:embed="rId3"/>
                <a:stretch>
                  <a:fillRect l="-1088" t="-22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41/62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894EC-9094-A99C-A322-2861F77F9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126" y="2635045"/>
            <a:ext cx="2127873" cy="2109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7699686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Optimization of parameters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03C28-9214-AD70-B20E-E4256E3D8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6159717" cy="4351338"/>
          </a:xfrm>
        </p:spPr>
        <p:txBody>
          <a:bodyPr/>
          <a:lstStyle/>
          <a:p>
            <a:r>
              <a:rPr lang="en-US" dirty="0"/>
              <a:t>Objective space for all 3 runs</a:t>
            </a:r>
            <a:endParaRPr lang="fr-FR" dirty="0"/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fr-FR" dirty="0"/>
              <a:t> run: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42/62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E3A4D-7C9A-EF4C-CE7D-26445077C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0" t="1872" r="24436" b="5570"/>
          <a:stretch/>
        </p:blipFill>
        <p:spPr>
          <a:xfrm>
            <a:off x="6710323" y="1527580"/>
            <a:ext cx="4473677" cy="4256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9E79C-5B28-4F3D-B44B-77E9184E1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840" y="2212258"/>
            <a:ext cx="2150362" cy="4751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6296155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1A1D34-E6EF-B1F8-C2B6-F6E9D2C6D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3" t="2030" r="24758" b="4176"/>
          <a:stretch/>
        </p:blipFill>
        <p:spPr>
          <a:xfrm>
            <a:off x="6674978" y="1527580"/>
            <a:ext cx="4473677" cy="43772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Optimization of parameters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03C28-9214-AD70-B20E-E4256E3D8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6159717" cy="4351338"/>
          </a:xfrm>
        </p:spPr>
        <p:txBody>
          <a:bodyPr/>
          <a:lstStyle/>
          <a:p>
            <a:r>
              <a:rPr lang="en-US" dirty="0"/>
              <a:t>Objective space for all 3 runs</a:t>
            </a:r>
            <a:endParaRPr lang="fr-FR" dirty="0"/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fr-FR" dirty="0"/>
              <a:t> run: </a:t>
            </a:r>
          </a:p>
          <a:p>
            <a:pPr lvl="1"/>
            <a:r>
              <a:rPr lang="fr-FR" dirty="0"/>
              <a:t>2</a:t>
            </a:r>
            <a:r>
              <a:rPr lang="fr-FR" baseline="30000" dirty="0"/>
              <a:t>nd</a:t>
            </a:r>
            <a:r>
              <a:rPr lang="fr-FR" dirty="0"/>
              <a:t> and </a:t>
            </a: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fr-FR" dirty="0"/>
              <a:t> run: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43/62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9E79C-5B28-4F3D-B44B-77E9184E1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840" y="2212258"/>
            <a:ext cx="2150362" cy="475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C79DE6-DA88-A7CF-AEE7-71032B01A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09" y="2687432"/>
            <a:ext cx="2360369" cy="4124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7007191"/>
      </p:ext>
    </p:extLst>
  </p:cSld>
  <p:clrMapOvr>
    <a:masterClrMapping/>
  </p:clrMapOvr>
  <p:transition advTm="222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E9844D-93A3-238B-5F90-AFD6F377A1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9" t="1871" r="25320" b="5570"/>
          <a:stretch/>
        </p:blipFill>
        <p:spPr>
          <a:xfrm>
            <a:off x="6596279" y="1441395"/>
            <a:ext cx="4587721" cy="44368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Optimization of parameters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7999" y="1825625"/>
                <a:ext cx="6159717" cy="4351338"/>
              </a:xfrm>
            </p:spPr>
            <p:txBody>
              <a:bodyPr/>
              <a:lstStyle/>
              <a:p>
                <a:r>
                  <a:rPr lang="en-US" dirty="0"/>
                  <a:t>Objective space for all 3 runs</a:t>
                </a:r>
                <a:endParaRPr lang="fr-FR" dirty="0"/>
              </a:p>
              <a:p>
                <a:pPr lvl="1"/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fr-FR" dirty="0"/>
                  <a:t> run: </a:t>
                </a:r>
              </a:p>
              <a:p>
                <a:pPr lvl="1"/>
                <a:r>
                  <a:rPr lang="fr-FR" dirty="0"/>
                  <a:t>2</a:t>
                </a:r>
                <a:r>
                  <a:rPr lang="fr-FR" baseline="30000" dirty="0"/>
                  <a:t>nd</a:t>
                </a:r>
                <a:r>
                  <a:rPr lang="fr-FR" dirty="0"/>
                  <a:t> and </a:t>
                </a:r>
                <a:r>
                  <a:rPr lang="en-US" dirty="0"/>
                  <a:t>3</a:t>
                </a:r>
                <a:r>
                  <a:rPr lang="en-US" baseline="30000" dirty="0"/>
                  <a:t>rd</a:t>
                </a:r>
                <a:r>
                  <a:rPr lang="fr-FR" dirty="0"/>
                  <a:t> run: </a:t>
                </a:r>
              </a:p>
              <a:p>
                <a:r>
                  <a:rPr lang="fr-FR" dirty="0" err="1"/>
                  <a:t>Results</a:t>
                </a:r>
                <a:r>
                  <a:rPr lang="fr-FR" dirty="0"/>
                  <a:t> tend to straight line</a:t>
                </a:r>
              </a:p>
              <a:p>
                <a:r>
                  <a:rPr lang="fr-FR" dirty="0" err="1"/>
                  <a:t>Recommendations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fr-FR" dirty="0" err="1"/>
                  <a:t>Increase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and </a:t>
                </a:r>
                <a:r>
                  <a:rPr lang="fr-FR" dirty="0" err="1"/>
                  <a:t>number</a:t>
                </a:r>
                <a:r>
                  <a:rPr lang="fr-FR" dirty="0"/>
                  <a:t> of cycles </a:t>
                </a:r>
              </a:p>
              <a:p>
                <a:r>
                  <a:rPr lang="fr-FR" dirty="0" err="1"/>
                  <a:t>Constraints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fr-FR" dirty="0"/>
                  <a:t>Time </a:t>
                </a:r>
                <a:r>
                  <a:rPr lang="fr-FR" dirty="0" err="1"/>
                  <a:t>limit</a:t>
                </a:r>
                <a:r>
                  <a:rPr lang="fr-FR" dirty="0"/>
                  <a:t> of Cronos cluster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7999" y="1825625"/>
                <a:ext cx="6159717" cy="4351338"/>
              </a:xfrm>
              <a:blipFill>
                <a:blip r:embed="rId4"/>
                <a:stretch>
                  <a:fillRect l="-1780" t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44/62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9E79C-5B28-4F3D-B44B-77E9184E1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840" y="2212258"/>
            <a:ext cx="2150362" cy="475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C79DE6-DA88-A7CF-AEE7-71032B01A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909" y="2687432"/>
            <a:ext cx="2360369" cy="4124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5644165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Optimization of parameters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03C28-9214-AD70-B20E-E4256E3D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Obtained parameter set:</a:t>
            </a:r>
            <a:endParaRPr lang="fr-FR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45/62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40A23-3AA9-915A-F0B8-B82A4289A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41" y="2524919"/>
            <a:ext cx="6886575" cy="2952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950E5D-17EF-1A66-DDFB-E2B72E7105B5}"/>
              </a:ext>
            </a:extLst>
          </p:cNvPr>
          <p:cNvSpPr/>
          <p:nvPr/>
        </p:nvSpPr>
        <p:spPr>
          <a:xfrm>
            <a:off x="6602994" y="2595715"/>
            <a:ext cx="1046503" cy="28819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77C4DA-0CA7-8319-4297-A8CB9EDDC8EF}"/>
              </a:ext>
            </a:extLst>
          </p:cNvPr>
          <p:cNvSpPr/>
          <p:nvPr/>
        </p:nvSpPr>
        <p:spPr>
          <a:xfrm>
            <a:off x="7649497" y="2595714"/>
            <a:ext cx="1624319" cy="288195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8313418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Optimization of parameters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03C28-9214-AD70-B20E-E4256E3D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Hysteresis cycle comparison</a:t>
            </a:r>
            <a:endParaRPr lang="fr-FR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46/62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5EC1E-B32A-CC9E-EC62-E046F2558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" t="8547" r="9759" b="2905"/>
          <a:stretch/>
        </p:blipFill>
        <p:spPr>
          <a:xfrm>
            <a:off x="1938543" y="2373158"/>
            <a:ext cx="7706903" cy="41197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0553190"/>
      </p:ext>
    </p:extLst>
  </p:cSld>
  <p:clrMapOvr>
    <a:masterClrMapping/>
  </p:clrMapOvr>
  <p:transition advTm="222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7998" y="1825625"/>
                <a:ext cx="10820399" cy="4351338"/>
              </a:xfrm>
            </p:spPr>
            <p:txBody>
              <a:bodyPr/>
              <a:lstStyle/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analysis: diagnostic tests</a:t>
                </a:r>
              </a:p>
              <a:p>
                <a:pPr lvl="1"/>
                <a:r>
                  <a:rPr lang="en-US" dirty="0"/>
                  <a:t>FRF </a:t>
                </a:r>
                <a:r>
                  <a:rPr lang="en-US" dirty="0">
                    <a:sym typeface="Wingdings" panose="05000000000000000000" pitchFamily="2" charset="2"/>
                  </a:rPr>
                  <a:t> 8 cycles / EDF  3 cycles per step / KTU  8 cycles per step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Levels of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with the same order of magnitude as those obtained by </a:t>
                </a:r>
                <a:r>
                  <a:rPr lang="en-US" dirty="0" err="1"/>
                  <a:t>Framatome</a:t>
                </a:r>
                <a:r>
                  <a:rPr lang="en-US" dirty="0"/>
                  <a:t> and CEA</a:t>
                </a:r>
              </a:p>
              <a:p>
                <a:r>
                  <a:rPr lang="en-US" dirty="0"/>
                  <a:t>In some cases, we get improved accuracy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7998" y="1825625"/>
                <a:ext cx="10820399" cy="4351338"/>
              </a:xfrm>
              <a:blipFill>
                <a:blip r:embed="rId3"/>
                <a:stretch>
                  <a:fillRect l="-1014" t="-2381" r="-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3163D97-A125-47EB-A548-2487C1713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09" y="2835677"/>
            <a:ext cx="11265588" cy="111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B9F1B-A667-B0FA-05CA-7468A08A0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28" t="16387" r="18013"/>
          <a:stretch/>
        </p:blipFill>
        <p:spPr>
          <a:xfrm>
            <a:off x="8809443" y="4733691"/>
            <a:ext cx="1956880" cy="13249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4 –OPT parameters on specimens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47/62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62C36-A0B4-78DA-5467-798F89AA9786}"/>
              </a:ext>
            </a:extLst>
          </p:cNvPr>
          <p:cNvSpPr/>
          <p:nvPr/>
        </p:nvSpPr>
        <p:spPr>
          <a:xfrm>
            <a:off x="10869609" y="3398151"/>
            <a:ext cx="889956" cy="130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215498-46E7-55D3-4D07-C860E28AAACC}"/>
              </a:ext>
            </a:extLst>
          </p:cNvPr>
          <p:cNvSpPr/>
          <p:nvPr/>
        </p:nvSpPr>
        <p:spPr>
          <a:xfrm>
            <a:off x="10869609" y="3663366"/>
            <a:ext cx="889956" cy="130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4187119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4 –OPT parameters on specimens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03C28-9214-AD70-B20E-E4256E3D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to obtain hysteresis cycles at notch root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48/62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B29177-E468-EDAD-E550-DFC23EC43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19" y="2851355"/>
            <a:ext cx="7024251" cy="3859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9222260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2C7E75A-091C-B0CD-F194-94F0F8829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19" y="2851355"/>
            <a:ext cx="7024251" cy="38641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4 –OPT parameters on specimens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03C28-9214-AD70-B20E-E4256E3D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to obtain hysteresis cycles at notch root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49/62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378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2">
        <p:fade/>
      </p:transition>
    </mc:Choice>
    <mc:Fallback xmlns="">
      <p:transition spd="med" advTm="22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22EB8-4BFA-6B2A-B124-56594146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INCEFA-SCALE project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E46063-EC64-8912-78F2-D940EE0A4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8" y="1825625"/>
            <a:ext cx="1021060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Counts with multiple academical and industrial partners</a:t>
            </a:r>
          </a:p>
          <a:p>
            <a:pPr lvl="1"/>
            <a:r>
              <a:rPr lang="en-US" dirty="0" err="1"/>
              <a:t>Framatome</a:t>
            </a:r>
            <a:r>
              <a:rPr lang="en-US" dirty="0"/>
              <a:t>, CEA, Kaunas University of Technology (KTU), …</a:t>
            </a:r>
          </a:p>
          <a:p>
            <a:r>
              <a:rPr lang="en-US" dirty="0"/>
              <a:t>Works on Environmentally Assisted Fatigue (EAF)</a:t>
            </a:r>
          </a:p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Fill the laboratory-to-scale knowledge gap</a:t>
            </a:r>
          </a:p>
          <a:p>
            <a:pPr lvl="1"/>
            <a:r>
              <a:rPr lang="en-US" dirty="0"/>
              <a:t>Improve the lifetime predictions of components in a Nuclear Power Plant (NPP)</a:t>
            </a:r>
          </a:p>
          <a:p>
            <a:pPr lvl="1"/>
            <a:r>
              <a:rPr lang="en-US" dirty="0"/>
              <a:t>Review international guidelines to enhance the reliability of NPP components, such as the NUREG/CR-6909 Revision 1 report, from the United States Nuclear Regulatory </a:t>
            </a:r>
            <a:r>
              <a:rPr lang="en-US" dirty="0" err="1"/>
              <a:t>Comission</a:t>
            </a:r>
            <a:r>
              <a:rPr lang="en-US" dirty="0"/>
              <a:t> (NRC)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041B8-5350-FB62-7222-16281DB495F9}"/>
              </a:ext>
            </a:extLst>
          </p:cNvPr>
          <p:cNvSpPr txBox="1"/>
          <p:nvPr/>
        </p:nvSpPr>
        <p:spPr>
          <a:xfrm>
            <a:off x="285135" y="634180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5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006933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4 –OPT parameters on specimens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to obtain hysteresis cycles at notch root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𝑉𝑀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/>
                  <a:t> and the cycle gets more asymmetrical 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8" t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50/62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B29177-E468-EDAD-E550-DFC23EC43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19" y="2851355"/>
            <a:ext cx="7024251" cy="38597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C7E75A-091C-B0CD-F194-94F0F8829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19" y="2851355"/>
            <a:ext cx="7024251" cy="3864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899B46-838E-24D2-31F1-08DA69743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18" y="2847009"/>
            <a:ext cx="7024251" cy="3859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196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2">
        <p:fade/>
      </p:transition>
    </mc:Choice>
    <mc:Fallback xmlns="">
      <p:transition spd="med" advTm="222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4 –OPT parameters on specimens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03C28-9214-AD70-B20E-E4256E3D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on specimens yet to be tested</a:t>
            </a:r>
          </a:p>
          <a:p>
            <a:pPr lvl="1"/>
            <a:r>
              <a:rPr lang="en-US" dirty="0"/>
              <a:t>New meshes: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51/62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A77F5-F51D-8449-95A7-08E1C7B7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023" y="2921830"/>
            <a:ext cx="6303816" cy="35710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4412902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143F7E-FE17-AE4C-9BF0-19B3A0848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5" y="2478968"/>
            <a:ext cx="11441604" cy="147761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4 –OPT parameters on specimens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03C28-9214-AD70-B20E-E4256E3D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Obtained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52/62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B8449A-D24D-00DD-C38E-1AF3FD8C9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864" y="4193733"/>
            <a:ext cx="5930541" cy="23327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79397E-1E10-EA58-5B3B-C11973BBB73D}"/>
              </a:ext>
            </a:extLst>
          </p:cNvPr>
          <p:cNvSpPr/>
          <p:nvPr/>
        </p:nvSpPr>
        <p:spPr>
          <a:xfrm>
            <a:off x="7533640" y="4856480"/>
            <a:ext cx="1117599" cy="198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6D804F-296B-A27D-FC2A-96A488A0524E}"/>
              </a:ext>
            </a:extLst>
          </p:cNvPr>
          <p:cNvSpPr/>
          <p:nvPr/>
        </p:nvSpPr>
        <p:spPr>
          <a:xfrm>
            <a:off x="7532625" y="6077902"/>
            <a:ext cx="1117599" cy="198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6242141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4 –OPT parameters on specimens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03C28-9214-AD70-B20E-E4256E3D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Zhang and CEA parameter sets were not adequate for the half life stage of the 316L steel</a:t>
            </a:r>
          </a:p>
          <a:p>
            <a:pPr lvl="1"/>
            <a:r>
              <a:rPr lang="en-US" dirty="0"/>
              <a:t>Development of an optimization framework to find optimal parameter set</a:t>
            </a:r>
          </a:p>
          <a:p>
            <a:pPr lvl="1"/>
            <a:r>
              <a:rPr lang="en-US" dirty="0"/>
              <a:t>Results are promising, and there is now available numerical data for experiments yet to be conducted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53/62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4605559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5 –Variable amplitude loading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7999" y="1825625"/>
                <a:ext cx="4753704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Attempt to implement the optimized </a:t>
                </a:r>
                <a:r>
                  <a:rPr lang="en-US" dirty="0" err="1"/>
                  <a:t>Chaboche</a:t>
                </a:r>
                <a:r>
                  <a:rPr lang="en-US" dirty="0"/>
                  <a:t> model on </a:t>
                </a:r>
                <a:r>
                  <a:rPr lang="fr-FR" dirty="0" err="1"/>
                  <a:t>Periodic</a:t>
                </a:r>
                <a:r>
                  <a:rPr lang="fr-FR" dirty="0"/>
                  <a:t> Over-</a:t>
                </a:r>
                <a:r>
                  <a:rPr lang="fr-FR" dirty="0" err="1"/>
                  <a:t>Underload</a:t>
                </a:r>
                <a:r>
                  <a:rPr lang="fr-FR" dirty="0"/>
                  <a:t> (POUL) 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=1.0%</m:t>
                    </m:r>
                  </m:oMath>
                </a14:m>
                <a:r>
                  <a:rPr lang="fr-FR" dirty="0"/>
                  <a:t> for 2 cycles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=0.18%</m:t>
                    </m:r>
                  </m:oMath>
                </a14:m>
                <a:r>
                  <a:rPr lang="fr-FR" dirty="0"/>
                  <a:t> for 1000 cycles</a:t>
                </a:r>
              </a:p>
              <a:p>
                <a:r>
                  <a:rPr lang="fr-FR" dirty="0" err="1"/>
                  <a:t>Extremely</a:t>
                </a:r>
                <a:r>
                  <a:rPr lang="fr-FR" dirty="0"/>
                  <a:t> important, </a:t>
                </a:r>
                <a:r>
                  <a:rPr lang="fr-FR" dirty="0" err="1"/>
                  <a:t>since</a:t>
                </a:r>
                <a:r>
                  <a:rPr lang="fr-FR" dirty="0"/>
                  <a:t> real life components face variable amplitudes </a:t>
                </a:r>
                <a:r>
                  <a:rPr lang="fr-FR" dirty="0" err="1"/>
                  <a:t>regularly</a:t>
                </a:r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7999" y="1825625"/>
                <a:ext cx="4753704" cy="4667250"/>
              </a:xfrm>
              <a:blipFill>
                <a:blip r:embed="rId3"/>
                <a:stretch>
                  <a:fillRect l="-2308" t="-22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54/62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AD807-C619-DBA9-B0F6-7E8916703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131" y="1825625"/>
            <a:ext cx="5329870" cy="39183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8986563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5 –Variable amplitude loading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7999" y="1825625"/>
                <a:ext cx="10171278" cy="4351338"/>
              </a:xfrm>
            </p:spPr>
            <p:txBody>
              <a:bodyPr/>
              <a:lstStyle/>
              <a:p>
                <a:r>
                  <a:rPr lang="en-US" dirty="0"/>
                  <a:t>Strategy: implement Zhang parameters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and OPT parameters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=0.18%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Attempt to extract the best out of the two parameter sets</a:t>
                </a:r>
              </a:p>
              <a:p>
                <a:r>
                  <a:rPr lang="en-US" dirty="0"/>
                  <a:t>Strain controlled simulations conducted on the cubic mesh</a:t>
                </a:r>
              </a:p>
              <a:p>
                <a:r>
                  <a:rPr lang="en-US" dirty="0"/>
                  <a:t>Impossible to implement 1000 cycles at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/2=0.18% </m:t>
                    </m:r>
                  </m:oMath>
                </a14:m>
                <a:r>
                  <a:rPr lang="en-US" dirty="0"/>
                  <a:t>per periodic repetition</a:t>
                </a:r>
              </a:p>
              <a:p>
                <a:pPr lvl="1"/>
                <a:r>
                  <a:rPr lang="en-US" dirty="0"/>
                  <a:t>Solution: 20 cycles to achieve stabilization, then repeat the result until 1000 cycles for comparison with experimental results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D03C28-9214-AD70-B20E-E4256E3D8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7999" y="1825625"/>
                <a:ext cx="10171278" cy="4351338"/>
              </a:xfrm>
              <a:blipFill>
                <a:blip r:embed="rId3"/>
                <a:stretch>
                  <a:fillRect l="-1078" t="-2381" r="-20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55/62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4773387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5 –Variable amplitude loading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56/62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91E4A8-F776-C7B6-BEDC-0DEBDE5F6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10241" r="9040" b="3667"/>
          <a:stretch/>
        </p:blipFill>
        <p:spPr>
          <a:xfrm>
            <a:off x="2148544" y="2143201"/>
            <a:ext cx="7447742" cy="3746091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5602749"/>
      </p:ext>
    </p:extLst>
  </p:cSld>
  <p:clrMapOvr>
    <a:masterClrMapping/>
  </p:clrMapOvr>
  <p:transition advTm="222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7DC1C-4B2C-A01C-2A2A-A5B9E4B03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07" y="1773753"/>
            <a:ext cx="9076338" cy="448498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5 –Variable amplitude loading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57/62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4754224"/>
      </p:ext>
    </p:extLst>
  </p:cSld>
  <p:clrMapOvr>
    <a:masterClrMapping/>
  </p:clrMapOvr>
  <p:transition advTm="222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E91AA-6484-3A5F-8D1C-3FF8DF69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279432" cy="1325563"/>
          </a:xfrm>
        </p:spPr>
        <p:txBody>
          <a:bodyPr/>
          <a:lstStyle/>
          <a:p>
            <a:r>
              <a:rPr lang="en-US" dirty="0"/>
              <a:t>Part 5 –Variable amplitude loading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03C28-9214-AD70-B20E-E4256E3D8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171278" cy="4667250"/>
          </a:xfrm>
        </p:spPr>
        <p:txBody>
          <a:bodyPr>
            <a:normAutofit/>
          </a:bodyPr>
          <a:lstStyle/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Fairly good results for the first periodic repetition</a:t>
            </a:r>
          </a:p>
          <a:p>
            <a:pPr lvl="1"/>
            <a:r>
              <a:rPr lang="en-US" dirty="0"/>
              <a:t>FEA results not capturing progressive hardening</a:t>
            </a:r>
          </a:p>
          <a:p>
            <a:pPr lvl="2"/>
            <a:r>
              <a:rPr lang="en-US" dirty="0"/>
              <a:t>Zhang parameters designed to capture stress levels at maximum hardening or half life</a:t>
            </a:r>
          </a:p>
          <a:p>
            <a:pPr lvl="1"/>
            <a:r>
              <a:rPr lang="en-US" dirty="0"/>
              <a:t>Furthermore, OPT parameters are not capturing previous deformation state</a:t>
            </a:r>
          </a:p>
          <a:p>
            <a:pPr lvl="2"/>
            <a:r>
              <a:rPr lang="en-US" dirty="0"/>
              <a:t>Lack of history effect</a:t>
            </a:r>
          </a:p>
          <a:p>
            <a:pPr lvl="1"/>
            <a:r>
              <a:rPr lang="en-US" dirty="0"/>
              <a:t>Approach of multiple constitutive model parameter sets looks promising</a:t>
            </a:r>
          </a:p>
          <a:p>
            <a:pPr lvl="1"/>
            <a:r>
              <a:rPr lang="en-US" dirty="0"/>
              <a:t>Further exploration of this method could be interesting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4B81-2CB4-1C08-9475-1624A0F9C9DC}"/>
              </a:ext>
            </a:extLst>
          </p:cNvPr>
          <p:cNvSpPr txBox="1"/>
          <p:nvPr/>
        </p:nvSpPr>
        <p:spPr>
          <a:xfrm>
            <a:off x="285135" y="634180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58/62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517622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8F249A4-B7DF-96B6-8BC2-E1B30E8E4F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71574" y="3429000"/>
            <a:ext cx="3810563" cy="1260000"/>
          </a:xfrm>
        </p:spPr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176CE9-FD41-7552-D36F-44C9AE2EB5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55229-BF39-8BB9-7704-2CEEE0C7D32A}"/>
              </a:ext>
            </a:extLst>
          </p:cNvPr>
          <p:cNvSpPr txBox="1"/>
          <p:nvPr/>
        </p:nvSpPr>
        <p:spPr>
          <a:xfrm>
            <a:off x="285135" y="634180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59/62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62581554"/>
      </p:ext>
    </p:extLst>
  </p:cSld>
  <p:clrMapOvr>
    <a:masterClrMapping/>
  </p:clrMapOvr>
  <p:transition advTm="222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22EB8-4BFA-6B2A-B124-56594146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tools used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E46063-EC64-8912-78F2-D940EE0A4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Numerical simulations conducted using Salome </a:t>
            </a:r>
            <a:r>
              <a:rPr lang="en-US" dirty="0" err="1"/>
              <a:t>Meca</a:t>
            </a:r>
            <a:endParaRPr lang="en-US" dirty="0"/>
          </a:p>
          <a:p>
            <a:pPr lvl="1"/>
            <a:r>
              <a:rPr lang="en-US" dirty="0"/>
              <a:t>Combination of Salome and </a:t>
            </a:r>
            <a:r>
              <a:rPr lang="en-US" dirty="0" err="1"/>
              <a:t>code_aster</a:t>
            </a:r>
            <a:endParaRPr lang="en-US" dirty="0"/>
          </a:p>
          <a:p>
            <a:pPr lvl="1"/>
            <a:r>
              <a:rPr lang="en-US" dirty="0"/>
              <a:t>Open source software developed by EDF</a:t>
            </a:r>
          </a:p>
          <a:p>
            <a:pPr lvl="1"/>
            <a:r>
              <a:rPr lang="en-US" dirty="0"/>
              <a:t>Possible to integrate Python, C++, C or Fortran code.</a:t>
            </a:r>
          </a:p>
          <a:p>
            <a:r>
              <a:rPr lang="en-US" dirty="0"/>
              <a:t>Salome:</a:t>
            </a:r>
          </a:p>
          <a:p>
            <a:pPr lvl="1"/>
            <a:r>
              <a:rPr lang="en-US" dirty="0"/>
              <a:t>Powerful tool for CAD modeling, meshing, pre-processing and post-processing</a:t>
            </a:r>
          </a:p>
          <a:p>
            <a:r>
              <a:rPr lang="en-US" dirty="0" err="1"/>
              <a:t>code_aster</a:t>
            </a:r>
            <a:endParaRPr lang="en-US" dirty="0"/>
          </a:p>
          <a:p>
            <a:pPr lvl="1"/>
            <a:r>
              <a:rPr lang="en-US" dirty="0"/>
              <a:t>Finite elements solver with easy to implement syntax</a:t>
            </a:r>
          </a:p>
          <a:p>
            <a:pPr lvl="1"/>
            <a:r>
              <a:rPr lang="en-US" dirty="0"/>
              <a:t>Possible to study a broad range of physical phenomena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041B8-5350-FB62-7222-16281DB495F9}"/>
              </a:ext>
            </a:extLst>
          </p:cNvPr>
          <p:cNvSpPr txBox="1"/>
          <p:nvPr/>
        </p:nvSpPr>
        <p:spPr>
          <a:xfrm>
            <a:off x="285135" y="634180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6/62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AB4D2-9386-50E1-2036-1B7CFC822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63" y="82550"/>
            <a:ext cx="2619375" cy="17430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111847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BE5B94-755B-E149-E7C1-03686C83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41DDF2-8358-CA67-BA0E-B1C6F27A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99" y="1825625"/>
            <a:ext cx="10080000" cy="4667250"/>
          </a:xfrm>
        </p:spPr>
        <p:txBody>
          <a:bodyPr>
            <a:normAutofit/>
          </a:bodyPr>
          <a:lstStyle/>
          <a:p>
            <a:r>
              <a:rPr lang="en-US" dirty="0"/>
              <a:t>Initially, the objective was to reproduce INCEFA-SCALE fatigue tests</a:t>
            </a:r>
          </a:p>
          <a:p>
            <a:r>
              <a:rPr lang="en-US" dirty="0"/>
              <a:t>Shift in research objective due to </a:t>
            </a:r>
            <a:r>
              <a:rPr lang="en-US" dirty="0" err="1"/>
              <a:t>Chaboche</a:t>
            </a:r>
            <a:r>
              <a:rPr lang="en-US" dirty="0"/>
              <a:t> model parameters not being suitable</a:t>
            </a:r>
          </a:p>
          <a:p>
            <a:r>
              <a:rPr lang="en-US" dirty="0"/>
              <a:t>Implementation of NSGA-II evolutionary algorithm to tackle this problem</a:t>
            </a:r>
          </a:p>
          <a:p>
            <a:r>
              <a:rPr lang="en-US" dirty="0"/>
              <a:t>Good FEA results obtained with multiple specimens</a:t>
            </a:r>
          </a:p>
          <a:p>
            <a:r>
              <a:rPr lang="en-US" dirty="0"/>
              <a:t>Further work must be done on variable amplitude loading tests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F303C-88EE-4D82-7462-AB80CFC4641F}"/>
              </a:ext>
            </a:extLst>
          </p:cNvPr>
          <p:cNvSpPr txBox="1"/>
          <p:nvPr/>
        </p:nvSpPr>
        <p:spPr>
          <a:xfrm>
            <a:off x="285135" y="634180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60/62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5670357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2887D8E-4643-4F6F-8E03-A572A52A2E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132" y="3429000"/>
            <a:ext cx="11272068" cy="1260000"/>
          </a:xfrm>
        </p:spPr>
        <p:txBody>
          <a:bodyPr/>
          <a:lstStyle/>
          <a:p>
            <a:r>
              <a:rPr lang="fr-FR" sz="4400" dirty="0" err="1"/>
              <a:t>Thank</a:t>
            </a:r>
            <a:r>
              <a:rPr lang="fr-FR" sz="4400" dirty="0"/>
              <a:t> </a:t>
            </a:r>
            <a:r>
              <a:rPr lang="fr-FR" sz="4400" dirty="0" err="1"/>
              <a:t>you</a:t>
            </a:r>
            <a:r>
              <a:rPr lang="fr-FR" sz="4400" dirty="0"/>
              <a:t> for </a:t>
            </a:r>
            <a:r>
              <a:rPr lang="fr-FR" sz="4400" dirty="0" err="1"/>
              <a:t>your</a:t>
            </a:r>
            <a:r>
              <a:rPr lang="fr-FR" sz="4400" dirty="0"/>
              <a:t> attention!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0FD49-6DD6-DD5A-63C0-9D6009C3445F}"/>
              </a:ext>
            </a:extLst>
          </p:cNvPr>
          <p:cNvSpPr txBox="1"/>
          <p:nvPr/>
        </p:nvSpPr>
        <p:spPr>
          <a:xfrm>
            <a:off x="285135" y="634180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61/62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1354103"/>
      </p:ext>
    </p:extLst>
  </p:cSld>
  <p:clrMapOvr>
    <a:masterClrMapping/>
  </p:clrMapOvr>
  <p:transition advTm="222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B8FD61-91E0-17D1-0D93-A0341A7C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</a:t>
            </a:r>
            <a:r>
              <a:rPr lang="en-US" dirty="0"/>
              <a:t>r</a:t>
            </a:r>
            <a:r>
              <a:rPr lang="en-US"/>
              <a:t>eferences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C27CF3-1684-2F61-553D-7843B6F65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Space Grotesk Medium" panose="020B0604020202020204" charset="0"/>
                <a:cs typeface="Space Grotesk Medium" panose="020B0604020202020204" charset="0"/>
              </a:rPr>
              <a:t>Zhang, Wen: Fatigue crack growth in large scale yielding condition. PhD thesis, Université </a:t>
            </a:r>
            <a:r>
              <a:rPr lang="fr-FR" dirty="0">
                <a:latin typeface="Space Grotesk Medium" panose="020B0604020202020204" charset="0"/>
                <a:cs typeface="Space Grotesk Medium" panose="020B0604020202020204" charset="0"/>
              </a:rPr>
              <a:t>Paris Saclay (</a:t>
            </a:r>
            <a:r>
              <a:rPr lang="fr-FR" dirty="0" err="1">
                <a:latin typeface="Space Grotesk Medium" panose="020B0604020202020204" charset="0"/>
                <a:cs typeface="Space Grotesk Medium" panose="020B0604020202020204" charset="0"/>
              </a:rPr>
              <a:t>COmUE</a:t>
            </a:r>
            <a:r>
              <a:rPr lang="fr-FR" dirty="0">
                <a:latin typeface="Space Grotesk Medium" panose="020B0604020202020204" charset="0"/>
                <a:cs typeface="Space Grotesk Medium" panose="020B0604020202020204" charset="0"/>
              </a:rPr>
              <a:t>), 2016.</a:t>
            </a:r>
          </a:p>
          <a:p>
            <a:r>
              <a:rPr lang="en-US" dirty="0">
                <a:latin typeface="Space Grotesk Medium" panose="020B0604020202020204" charset="0"/>
                <a:cs typeface="Space Grotesk Medium" panose="020B0604020202020204" charset="0"/>
              </a:rPr>
              <a:t>Deb, K., A. Pratap, S. Agarwal, and T. </a:t>
            </a:r>
            <a:r>
              <a:rPr lang="en-US" dirty="0" err="1">
                <a:latin typeface="Space Grotesk Medium" panose="020B0604020202020204" charset="0"/>
                <a:cs typeface="Space Grotesk Medium" panose="020B0604020202020204" charset="0"/>
              </a:rPr>
              <a:t>Meyarivan</a:t>
            </a:r>
            <a:r>
              <a:rPr lang="en-US" dirty="0">
                <a:latin typeface="Space Grotesk Medium" panose="020B0604020202020204" charset="0"/>
                <a:cs typeface="Space Grotesk Medium" panose="020B0604020202020204" charset="0"/>
              </a:rPr>
              <a:t>: A fast and elitist </a:t>
            </a:r>
            <a:r>
              <a:rPr lang="en-US" dirty="0" err="1">
                <a:latin typeface="Space Grotesk Medium" panose="020B0604020202020204" charset="0"/>
                <a:cs typeface="Space Grotesk Medium" panose="020B0604020202020204" charset="0"/>
              </a:rPr>
              <a:t>multiobjective</a:t>
            </a:r>
            <a:r>
              <a:rPr lang="en-US" dirty="0">
                <a:latin typeface="Space Grotesk Medium" panose="020B0604020202020204" charset="0"/>
                <a:cs typeface="Space Grotesk Medium" panose="020B0604020202020204" charset="0"/>
              </a:rPr>
              <a:t> genetic </a:t>
            </a:r>
            <a:r>
              <a:rPr lang="fr-FR" dirty="0" err="1">
                <a:latin typeface="Space Grotesk Medium" panose="020B0604020202020204" charset="0"/>
                <a:cs typeface="Space Grotesk Medium" panose="020B0604020202020204" charset="0"/>
              </a:rPr>
              <a:t>algorithm</a:t>
            </a:r>
            <a:r>
              <a:rPr lang="fr-FR" dirty="0">
                <a:latin typeface="Space Grotesk Medium" panose="020B0604020202020204" charset="0"/>
                <a:cs typeface="Space Grotesk Medium" panose="020B0604020202020204" charset="0"/>
              </a:rPr>
              <a:t>: </a:t>
            </a:r>
            <a:r>
              <a:rPr lang="fr-FR" dirty="0" err="1">
                <a:latin typeface="Space Grotesk Medium" panose="020B0604020202020204" charset="0"/>
                <a:cs typeface="Space Grotesk Medium" panose="020B0604020202020204" charset="0"/>
              </a:rPr>
              <a:t>Nsga</a:t>
            </a:r>
            <a:r>
              <a:rPr lang="fr-FR" dirty="0">
                <a:latin typeface="Space Grotesk Medium" panose="020B0604020202020204" charset="0"/>
                <a:cs typeface="Space Grotesk Medium" panose="020B0604020202020204" charset="0"/>
              </a:rPr>
              <a:t>-ii. IEEE Transactions on </a:t>
            </a:r>
            <a:r>
              <a:rPr lang="fr-FR" dirty="0" err="1">
                <a:latin typeface="Space Grotesk Medium" panose="020B0604020202020204" charset="0"/>
                <a:cs typeface="Space Grotesk Medium" panose="020B0604020202020204" charset="0"/>
              </a:rPr>
              <a:t>Evolutionary</a:t>
            </a:r>
            <a:r>
              <a:rPr lang="fr-FR" dirty="0">
                <a:latin typeface="Space Grotesk Medium" panose="020B0604020202020204" charset="0"/>
                <a:cs typeface="Space Grotesk Medium" panose="020B0604020202020204" charset="0"/>
              </a:rPr>
              <a:t> Computation, 6(2):182–197, 2002</a:t>
            </a:r>
          </a:p>
          <a:p>
            <a:r>
              <a:rPr lang="en-US" dirty="0">
                <a:latin typeface="Space Grotesk Medium" panose="020B0604020202020204" charset="0"/>
                <a:cs typeface="Space Grotesk Medium" panose="020B0604020202020204" charset="0"/>
              </a:rPr>
              <a:t>EDF: </a:t>
            </a:r>
            <a:r>
              <a:rPr lang="en-US" dirty="0" err="1">
                <a:latin typeface="Space Grotesk Medium" panose="020B0604020202020204" charset="0"/>
                <a:cs typeface="Space Grotesk Medium" panose="020B0604020202020204" charset="0"/>
              </a:rPr>
              <a:t>Incefa</a:t>
            </a:r>
            <a:r>
              <a:rPr lang="en-US" dirty="0">
                <a:latin typeface="Space Grotesk Medium" panose="020B0604020202020204" charset="0"/>
                <a:cs typeface="Space Grotesk Medium" panose="020B0604020202020204" charset="0"/>
              </a:rPr>
              <a:t>-scale report d4.2 - mo36 modelling progress. Unpublished project report, 2024.</a:t>
            </a:r>
            <a:endParaRPr lang="fr-FR" dirty="0">
              <a:latin typeface="Space Grotesk Medium" panose="020B0604020202020204" charset="0"/>
              <a:cs typeface="Space Grotesk Medium" panose="020B0604020202020204" charset="0"/>
            </a:endParaRPr>
          </a:p>
          <a:p>
            <a:pPr algn="l"/>
            <a:endParaRPr lang="fr-FR" dirty="0">
              <a:latin typeface="Space Grotesk Medium" panose="020B0604020202020204" charset="0"/>
              <a:cs typeface="Space Grotesk Medium" panose="020B0604020202020204" charset="0"/>
            </a:endParaRPr>
          </a:p>
          <a:p>
            <a:endParaRPr lang="en-US" sz="2800" b="0" i="0" u="none" strike="noStrike" baseline="0" dirty="0">
              <a:latin typeface="CMR10"/>
            </a:endParaRPr>
          </a:p>
          <a:p>
            <a:pPr algn="l"/>
            <a:endParaRPr lang="fr-FR" sz="2800" dirty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F5561-38C7-5CCB-0321-657A9D6422E4}"/>
              </a:ext>
            </a:extLst>
          </p:cNvPr>
          <p:cNvSpPr txBox="1"/>
          <p:nvPr/>
        </p:nvSpPr>
        <p:spPr>
          <a:xfrm>
            <a:off x="285135" y="634180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62/62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11508245"/>
      </p:ext>
    </p:extLst>
  </p:cSld>
  <p:clrMapOvr>
    <a:masterClrMapping/>
  </p:clrMapOvr>
  <p:transition advTm="222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22EB8-4BFA-6B2A-B124-56594146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this work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E46063-EC64-8912-78F2-D940EE0A4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Conduct numerical simulations so as to:</a:t>
            </a:r>
          </a:p>
          <a:p>
            <a:pPr lvl="1"/>
            <a:r>
              <a:rPr lang="en-US" dirty="0"/>
              <a:t>Reproduce the experiments from INCEFA-SCALE partners on the SAE 316L stainless steel</a:t>
            </a:r>
          </a:p>
          <a:p>
            <a:pPr lvl="1"/>
            <a:r>
              <a:rPr lang="en-US" dirty="0"/>
              <a:t>Validate the use of </a:t>
            </a:r>
            <a:r>
              <a:rPr lang="en-US" dirty="0" err="1"/>
              <a:t>code_aster</a:t>
            </a:r>
            <a:r>
              <a:rPr lang="en-US" dirty="0"/>
              <a:t> to accurately describe the mechanical behavior of laboratory specimens</a:t>
            </a:r>
          </a:p>
          <a:p>
            <a:pPr lvl="1"/>
            <a:r>
              <a:rPr lang="en-US" dirty="0"/>
              <a:t>Compare Finite Elements Analysis (FEA) results with test results</a:t>
            </a:r>
          </a:p>
          <a:p>
            <a:r>
              <a:rPr lang="en-US" dirty="0"/>
              <a:t>Additionally, experiment with different </a:t>
            </a:r>
            <a:r>
              <a:rPr lang="en-US" dirty="0" err="1"/>
              <a:t>Chaboche</a:t>
            </a:r>
            <a:r>
              <a:rPr lang="en-US" dirty="0"/>
              <a:t> constitutive model parameter sets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041B8-5350-FB62-7222-16281DB495F9}"/>
              </a:ext>
            </a:extLst>
          </p:cNvPr>
          <p:cNvSpPr txBox="1"/>
          <p:nvPr/>
        </p:nvSpPr>
        <p:spPr>
          <a:xfrm>
            <a:off x="285135" y="634180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Space Grotesk" pitchFamily="2" charset="77"/>
                <a:cs typeface="Space Grotesk" pitchFamily="2" charset="77"/>
              </a:rPr>
              <a:t>7</a:t>
            </a:r>
            <a:r>
              <a:rPr lang="en-US" b="0" i="0" dirty="0">
                <a:latin typeface="Space Grotesk" pitchFamily="2" charset="77"/>
                <a:cs typeface="Space Grotesk" pitchFamily="2" charset="77"/>
              </a:rPr>
              <a:t>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4334855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880AE7-D845-6C42-89D5-3C14CC826B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fr-FR" dirty="0"/>
          </a:p>
        </p:txBody>
      </p:sp>
      <p:sp>
        <p:nvSpPr>
          <p:cNvPr id="4" name="Espace réservé du texte 1">
            <a:extLst>
              <a:ext uri="{FF2B5EF4-FFF2-40B4-BE49-F238E27FC236}">
                <a16:creationId xmlns:a16="http://schemas.microsoft.com/office/drawing/2014/main" id="{124FB8A2-7B14-187F-E4AE-12EE4F34C20A}"/>
              </a:ext>
            </a:extLst>
          </p:cNvPr>
          <p:cNvSpPr txBox="1">
            <a:spLocks/>
          </p:cNvSpPr>
          <p:nvPr/>
        </p:nvSpPr>
        <p:spPr>
          <a:xfrm>
            <a:off x="-17449" y="3429000"/>
            <a:ext cx="11075593" cy="1203960"/>
          </a:xfrm>
          <a:prstGeom prst="rect">
            <a:avLst/>
          </a:prstGeom>
          <a:noFill/>
        </p:spPr>
        <p:txBody>
          <a:bodyPr vert="horz" lIns="720000" tIns="108000" rIns="0" bIns="108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rgbClr val="0038D5"/>
                </a:solidFill>
                <a:latin typeface="Space Grotesk SemiBold" pitchFamily="2" charset="0"/>
                <a:ea typeface="+mn-ea"/>
                <a:cs typeface="Space Grotesk SemiBold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Grotesk" pitchFamily="2" charset="0"/>
                <a:ea typeface="+mn-ea"/>
                <a:cs typeface="Space Grotesk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Theoretical foundations of fatigue assessment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3612B-F4F4-2BC7-292E-10E93EA652A7}"/>
              </a:ext>
            </a:extLst>
          </p:cNvPr>
          <p:cNvSpPr txBox="1"/>
          <p:nvPr/>
        </p:nvSpPr>
        <p:spPr>
          <a:xfrm>
            <a:off x="285135" y="634180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8/62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80153057"/>
      </p:ext>
    </p:extLst>
  </p:cSld>
  <p:clrMapOvr>
    <a:masterClrMapping/>
  </p:clrMapOvr>
  <p:transition advTm="222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B0597F3-3E0D-239C-880F-03CC458F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365125"/>
            <a:ext cx="10080000" cy="1325563"/>
          </a:xfrm>
        </p:spPr>
        <p:txBody>
          <a:bodyPr/>
          <a:lstStyle/>
          <a:p>
            <a:r>
              <a:rPr lang="en-US" dirty="0"/>
              <a:t>Motivation</a:t>
            </a:r>
            <a:endParaRPr lang="fr-FR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74135C46-3B13-22D0-E1B8-B9579129F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000" y="1825625"/>
            <a:ext cx="10171278" cy="4339201"/>
          </a:xfrm>
        </p:spPr>
        <p:txBody>
          <a:bodyPr/>
          <a:lstStyle/>
          <a:p>
            <a:r>
              <a:rPr lang="en-US" dirty="0"/>
              <a:t>Industrialization</a:t>
            </a:r>
          </a:p>
          <a:p>
            <a:pPr lvl="1"/>
            <a:r>
              <a:rPr lang="en-US" dirty="0"/>
              <a:t>Economy heavily based on mass production, driven by mechanized manufacturing</a:t>
            </a:r>
          </a:p>
          <a:p>
            <a:pPr lvl="1"/>
            <a:r>
              <a:rPr lang="en-US" dirty="0"/>
              <a:t>Machines and transports depending on axles and rotating pieces</a:t>
            </a:r>
          </a:p>
          <a:p>
            <a:pPr lvl="1"/>
            <a:r>
              <a:rPr lang="en-US" dirty="0"/>
              <a:t>Components subjected constantly to cyclic loads</a:t>
            </a:r>
          </a:p>
          <a:p>
            <a:r>
              <a:rPr lang="en-US" dirty="0"/>
              <a:t>Catastrophic failures</a:t>
            </a:r>
          </a:p>
          <a:p>
            <a:pPr lvl="1"/>
            <a:r>
              <a:rPr lang="en-US" dirty="0"/>
              <a:t>Often lethal, caused by the fatigue phenomenon</a:t>
            </a:r>
          </a:p>
          <a:p>
            <a:pPr lvl="1"/>
            <a:r>
              <a:rPr lang="en-US" dirty="0"/>
              <a:t>Affects different sectors, such as aeronautical, mining and railway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B4DE1-59CC-2F00-C942-DA2BB211AE98}"/>
              </a:ext>
            </a:extLst>
          </p:cNvPr>
          <p:cNvSpPr txBox="1"/>
          <p:nvPr/>
        </p:nvSpPr>
        <p:spPr>
          <a:xfrm>
            <a:off x="285135" y="634180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latin typeface="Space Grotesk" pitchFamily="2" charset="77"/>
                <a:cs typeface="Space Grotesk" pitchFamily="2" charset="77"/>
              </a:rPr>
              <a:t>9/62</a:t>
            </a:r>
            <a:endParaRPr lang="fr-FR" b="0" i="0" dirty="0">
              <a:latin typeface="Space Grotesk" pitchFamily="2" charset="77"/>
              <a:cs typeface="Space Grotesk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25068"/>
      </p:ext>
    </p:extLst>
  </p:cSld>
  <p:clrMapOvr>
    <a:masterClrMapping/>
  </p:clrMapOvr>
  <p:transition advTm="2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|0|0|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|0|0|0|0|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|0|0|0|0|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|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|0|0|0|0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|0|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|0|0|0|0|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|0|0|0|0|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|0|0|0|0|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|0|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|0|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res chapitres">
      <a:majorFont>
        <a:latin typeface="Poppins 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0" i="0" dirty="0">
            <a:latin typeface="Space Grotesk" pitchFamily="2" charset="77"/>
            <a:cs typeface="Space Grotes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3B3637353DC848B0B5AD975015E2C1" ma:contentTypeVersion="11" ma:contentTypeDescription="Crée un document." ma:contentTypeScope="" ma:versionID="9f012a59bfa341a983604d8dc3ebe0df">
  <xsd:schema xmlns:xsd="http://www.w3.org/2001/XMLSchema" xmlns:xs="http://www.w3.org/2001/XMLSchema" xmlns:p="http://schemas.microsoft.com/office/2006/metadata/properties" xmlns:ns2="c2186712-57f9-4c8b-9f45-265717fd4c12" xmlns:ns3="ce5138bf-872d-47d0-9d02-d5f174571e26" targetNamespace="http://schemas.microsoft.com/office/2006/metadata/properties" ma:root="true" ma:fieldsID="25ddd46a1bf9fb0dae6991bb170f5a99" ns2:_="" ns3:_="">
    <xsd:import namespace="c2186712-57f9-4c8b-9f45-265717fd4c12"/>
    <xsd:import namespace="ce5138bf-872d-47d0-9d02-d5f174571e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Contributeu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186712-57f9-4c8b-9f45-265717fd4c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Contributeur" ma:index="17" nillable="true" ma:displayName="Contributeur" ma:format="Dropdown" ma:list="UserInfo" ma:SharePointGroup="0" ma:internalName="Contrib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5138bf-872d-47d0-9d02-d5f174571e2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e5138bf-872d-47d0-9d02-d5f174571e26">
      <UserInfo>
        <DisplayName>Juliette LIMES</DisplayName>
        <AccountId>647</AccountId>
        <AccountType/>
      </UserInfo>
    </SharedWithUsers>
    <Contributeur xmlns="c2186712-57f9-4c8b-9f45-265717fd4c12">
      <UserInfo>
        <DisplayName/>
        <AccountId xsi:nil="true"/>
        <AccountType/>
      </UserInfo>
    </Contributeur>
  </documentManagement>
</p:properties>
</file>

<file path=customXml/itemProps1.xml><?xml version="1.0" encoding="utf-8"?>
<ds:datastoreItem xmlns:ds="http://schemas.openxmlformats.org/officeDocument/2006/customXml" ds:itemID="{BEDDE842-3075-4097-86AC-4BDCED882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186712-57f9-4c8b-9f45-265717fd4c12"/>
    <ds:schemaRef ds:uri="ce5138bf-872d-47d0-9d02-d5f174571e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3440C8-1AC8-4B46-8E92-5D6553F8FB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8391FE-AD28-45D4-B334-70163936C397}">
  <ds:schemaRefs>
    <ds:schemaRef ds:uri="http://purl.org/dc/dcmitype/"/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ce5138bf-872d-47d0-9d02-d5f174571e26"/>
    <ds:schemaRef ds:uri="c2186712-57f9-4c8b-9f45-265717fd4c12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2294</Words>
  <Application>Microsoft Office PowerPoint</Application>
  <PresentationFormat>Widescreen</PresentationFormat>
  <Paragraphs>464</Paragraphs>
  <Slides>62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Space Grotesk</vt:lpstr>
      <vt:lpstr>CMTI10</vt:lpstr>
      <vt:lpstr>CMR10</vt:lpstr>
      <vt:lpstr>Wingdings</vt:lpstr>
      <vt:lpstr>Cambria Math</vt:lpstr>
      <vt:lpstr>Space Grotesk Medium</vt:lpstr>
      <vt:lpstr>Arial</vt:lpstr>
      <vt:lpstr>Space Grotesk SemiBold</vt:lpstr>
      <vt:lpstr>Calibri</vt:lpstr>
      <vt:lpstr>Thème Office</vt:lpstr>
      <vt:lpstr>Fatigue Test Modeling For The European INCEFA-SCALE Project</vt:lpstr>
      <vt:lpstr>PowerPoint Presentation</vt:lpstr>
      <vt:lpstr>PowerPoint Presentation</vt:lpstr>
      <vt:lpstr>The nuclear industry</vt:lpstr>
      <vt:lpstr>INCEFA-SCALE project</vt:lpstr>
      <vt:lpstr>Computational tools used</vt:lpstr>
      <vt:lpstr>Objective of this work</vt:lpstr>
      <vt:lpstr>PowerPoint Presentation</vt:lpstr>
      <vt:lpstr>Motivation</vt:lpstr>
      <vt:lpstr>Motivation</vt:lpstr>
      <vt:lpstr>Fatigue</vt:lpstr>
      <vt:lpstr>Crack Growth</vt:lpstr>
      <vt:lpstr>Fatigue life stages</vt:lpstr>
      <vt:lpstr>PowerPoint Presentation</vt:lpstr>
      <vt:lpstr>Chaboche constitutive model</vt:lpstr>
      <vt:lpstr>Chaboche constitutive model</vt:lpstr>
      <vt:lpstr>Chaboche constitutive model</vt:lpstr>
      <vt:lpstr>PowerPoint Presentation</vt:lpstr>
      <vt:lpstr>Basics of multi-objective optimization</vt:lpstr>
      <vt:lpstr>Evolutionary algorithms</vt:lpstr>
      <vt:lpstr>NSGA-II workflow and pseudocode</vt:lpstr>
      <vt:lpstr>PowerPoint Presentation</vt:lpstr>
      <vt:lpstr>Notched specimen</vt:lpstr>
      <vt:lpstr>Part 1 – Validation of code_aster modeling</vt:lpstr>
      <vt:lpstr>Part 1 – Validation of code_aster modeling</vt:lpstr>
      <vt:lpstr>Part 1 – Validation of code_aster modeling</vt:lpstr>
      <vt:lpstr>Part 1 – Validation of code_aster modeling</vt:lpstr>
      <vt:lpstr>Part 1 – Validation of code_aster modeling</vt:lpstr>
      <vt:lpstr>Part 1 – Validation of code_aster modeling</vt:lpstr>
      <vt:lpstr>Part 2 – Testing Chaboche parameter sets</vt:lpstr>
      <vt:lpstr>Part 2 – Testing Chaboche parameter sets</vt:lpstr>
      <vt:lpstr>Part 2 – Testing Chaboche parameter sets</vt:lpstr>
      <vt:lpstr>Part 2 – Testing Chaboche parameter sets</vt:lpstr>
      <vt:lpstr>Part 2 – Testing Chaboche parameter sets</vt:lpstr>
      <vt:lpstr>Part 2 – Testing Chaboche parameter sets</vt:lpstr>
      <vt:lpstr>Part 2 – Testing Chaboche parameter sets</vt:lpstr>
      <vt:lpstr>Part 2 – Testing Chaboche parameter sets</vt:lpstr>
      <vt:lpstr>Part 2 – Testing Chaboche parameter sets</vt:lpstr>
      <vt:lpstr>Part 2 – Testing Chaboche parameter sets</vt:lpstr>
      <vt:lpstr>Part 3 – Optimization of parameters</vt:lpstr>
      <vt:lpstr>Part 3 – Optimization of parameters</vt:lpstr>
      <vt:lpstr>Part 3 – Optimization of parameters</vt:lpstr>
      <vt:lpstr>Part 3 – Optimization of parameters</vt:lpstr>
      <vt:lpstr>Part 3 – Optimization of parameters</vt:lpstr>
      <vt:lpstr>Part 3 – Optimization of parameters</vt:lpstr>
      <vt:lpstr>Part 3 – Optimization of parameters</vt:lpstr>
      <vt:lpstr>Part 4 –OPT parameters on specimens</vt:lpstr>
      <vt:lpstr>Part 4 –OPT parameters on specimens</vt:lpstr>
      <vt:lpstr>Part 4 –OPT parameters on specimens</vt:lpstr>
      <vt:lpstr>Part 4 –OPT parameters on specimens</vt:lpstr>
      <vt:lpstr>Part 4 –OPT parameters on specimens</vt:lpstr>
      <vt:lpstr>Part 4 –OPT parameters on specimens</vt:lpstr>
      <vt:lpstr>Part 4 –OPT parameters on specimens</vt:lpstr>
      <vt:lpstr>Part 5 –Variable amplitude loading</vt:lpstr>
      <vt:lpstr>Part 5 –Variable amplitude loading</vt:lpstr>
      <vt:lpstr>Part 5 –Variable amplitude loading</vt:lpstr>
      <vt:lpstr>Part 5 –Variable amplitude loading</vt:lpstr>
      <vt:lpstr>Part 5 –Variable amplitude loading</vt:lpstr>
      <vt:lpstr>PowerPoint Presentation</vt:lpstr>
      <vt:lpstr>Conclusion</vt:lpstr>
      <vt:lpstr>PowerPoint Presentation</vt:lpstr>
      <vt:lpstr>Main 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3</cp:revision>
  <dcterms:created xsi:type="dcterms:W3CDTF">2022-06-02T15:16:30Z</dcterms:created>
  <dcterms:modified xsi:type="dcterms:W3CDTF">2024-08-30T02:48:50Z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0x010100703B3637353DC848B0B5AD975015E2C1</vt:lpwstr>
  </property>
</Properties>
</file>